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6" r:id="rId2"/>
    <p:sldId id="296" r:id="rId3"/>
    <p:sldId id="279" r:id="rId4"/>
    <p:sldId id="281" r:id="rId5"/>
    <p:sldId id="280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3" r:id="rId15"/>
    <p:sldId id="294" r:id="rId16"/>
    <p:sldId id="290" r:id="rId17"/>
    <p:sldId id="29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D9C1-1AD1-4AFE-9622-9F7D0FA60141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6C3-94AA-4A11-9023-96D5E1EBA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769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D9C1-1AD1-4AFE-9622-9F7D0FA60141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6C3-94AA-4A11-9023-96D5E1EBA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854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D9C1-1AD1-4AFE-9622-9F7D0FA60141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6C3-94AA-4A11-9023-96D5E1EBA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453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D9C1-1AD1-4AFE-9622-9F7D0FA60141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6C3-94AA-4A11-9023-96D5E1EBA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33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D9C1-1AD1-4AFE-9622-9F7D0FA60141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6C3-94AA-4A11-9023-96D5E1EBA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396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D9C1-1AD1-4AFE-9622-9F7D0FA60141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6C3-94AA-4A11-9023-96D5E1EBA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478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D9C1-1AD1-4AFE-9622-9F7D0FA60141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6C3-94AA-4A11-9023-96D5E1EBA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31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D9C1-1AD1-4AFE-9622-9F7D0FA60141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6C3-94AA-4A11-9023-96D5E1EBA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274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D9C1-1AD1-4AFE-9622-9F7D0FA60141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6C3-94AA-4A11-9023-96D5E1EBA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065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D9C1-1AD1-4AFE-9622-9F7D0FA60141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6C3-94AA-4A11-9023-96D5E1EBA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538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D9C1-1AD1-4AFE-9622-9F7D0FA60141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6C3-94AA-4A11-9023-96D5E1EBA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88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7D9C1-1AD1-4AFE-9622-9F7D0FA60141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BF6C3-94AA-4A11-9023-96D5E1EBA1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828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AF4A0-B1F8-9B2A-C833-FA4E0463E0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19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1CD484-94E7-8B38-5D30-965DCD5BA6F2}"/>
              </a:ext>
            </a:extLst>
          </p:cNvPr>
          <p:cNvSpPr txBox="1"/>
          <p:nvPr/>
        </p:nvSpPr>
        <p:spPr>
          <a:xfrm>
            <a:off x="701448" y="1406139"/>
            <a:ext cx="107891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sz="5400" dirty="0">
              <a:latin typeface="Algerian" panose="04020705040A02060702" pitchFamily="82" charset="0"/>
            </a:endParaRPr>
          </a:p>
          <a:p>
            <a:pPr algn="ctr"/>
            <a:r>
              <a:rPr lang="en-IN" sz="5400" dirty="0">
                <a:latin typeface="Algerian" panose="04020705040A02060702" pitchFamily="82" charset="0"/>
              </a:rPr>
              <a:t>Machine Learning Engineer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72DB6E-5C64-DEC7-AF7E-943B81B9BDA7}"/>
              </a:ext>
            </a:extLst>
          </p:cNvPr>
          <p:cNvSpPr txBox="1"/>
          <p:nvPr/>
        </p:nvSpPr>
        <p:spPr>
          <a:xfrm>
            <a:off x="8777288" y="3775998"/>
            <a:ext cx="3414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latin typeface="Algerian" panose="04020705040A02060702" pitchFamily="82" charset="0"/>
              </a:rPr>
              <a:t>Monolisa p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5CABFE-E211-7AD9-8EC2-1C3921E0E1B2}"/>
              </a:ext>
            </a:extLst>
          </p:cNvPr>
          <p:cNvSpPr txBox="1"/>
          <p:nvPr/>
        </p:nvSpPr>
        <p:spPr>
          <a:xfrm>
            <a:off x="8534400" y="4422329"/>
            <a:ext cx="6191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Algerian" panose="04020705040A02060702" pitchFamily="82" charset="0"/>
              </a:rPr>
              <a:t> date:06/10/2025 </a:t>
            </a:r>
          </a:p>
        </p:txBody>
      </p:sp>
    </p:spTree>
    <p:extLst>
      <p:ext uri="{BB962C8B-B14F-4D97-AF65-F5344CB8AC3E}">
        <p14:creationId xmlns:p14="http://schemas.microsoft.com/office/powerpoint/2010/main" val="2384276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C4034-1F47-F923-B893-50E2193FB0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129000"/>
                    </a14:imgEffect>
                    <a14:imgEffect>
                      <a14:brightnessContrast bright="-9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D99CE-D1B0-62A9-1C49-EDAD2D009AF8}"/>
              </a:ext>
            </a:extLst>
          </p:cNvPr>
          <p:cNvSpPr/>
          <p:nvPr/>
        </p:nvSpPr>
        <p:spPr>
          <a:xfrm>
            <a:off x="111760" y="365760"/>
            <a:ext cx="11440160" cy="6126480"/>
          </a:xfrm>
          <a:prstGeom prst="roundRect">
            <a:avLst/>
          </a:prstGeom>
          <a:solidFill>
            <a:schemeClr val="bg2">
              <a:lumMod val="60000"/>
              <a:lumOff val="40000"/>
              <a:alpha val="6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521365-52B3-266E-19B1-682A14C1C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931363"/>
            <a:ext cx="7340220" cy="1603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AD7176-EFAC-92FF-3E00-5F3116B8DD40}"/>
              </a:ext>
            </a:extLst>
          </p:cNvPr>
          <p:cNvSpPr txBox="1"/>
          <p:nvPr/>
        </p:nvSpPr>
        <p:spPr>
          <a:xfrm>
            <a:off x="4500880" y="2646340"/>
            <a:ext cx="2814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ighlight>
                  <a:srgbClr val="000000"/>
                </a:highlight>
                <a:latin typeface="Bodoni MT" panose="02070603080606020203" pitchFamily="18" charset="0"/>
              </a:rPr>
              <a:t>Evaluation Metrics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48C6B7-00FD-6624-5E3E-D6BEBDE5300D}"/>
              </a:ext>
            </a:extLst>
          </p:cNvPr>
          <p:cNvSpPr txBox="1"/>
          <p:nvPr/>
        </p:nvSpPr>
        <p:spPr>
          <a:xfrm>
            <a:off x="4147630" y="234998"/>
            <a:ext cx="437661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latin typeface="Algerian" panose="04020705040A02060702" pitchFamily="82" charset="0"/>
              </a:rPr>
              <a:t>Model development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0A46035-899B-1E1F-8F9C-5F3F6AA87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17748"/>
              </p:ext>
            </p:extLst>
          </p:nvPr>
        </p:nvGraphicFramePr>
        <p:xfrm>
          <a:off x="462280" y="3517253"/>
          <a:ext cx="2555240" cy="365760"/>
        </p:xfrm>
        <a:graphic>
          <a:graphicData uri="http://schemas.openxmlformats.org/drawingml/2006/table">
            <a:tbl>
              <a:tblPr/>
              <a:tblGrid>
                <a:gridCol w="2555240">
                  <a:extLst>
                    <a:ext uri="{9D8B030D-6E8A-4147-A177-3AD203B41FA5}">
                      <a16:colId xmlns:a16="http://schemas.microsoft.com/office/drawing/2014/main" val="30146645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439858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5B9A548-F3A8-35A6-D412-BA7F9E2D1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907421"/>
              </p:ext>
            </p:extLst>
          </p:nvPr>
        </p:nvGraphicFramePr>
        <p:xfrm>
          <a:off x="255175" y="4013775"/>
          <a:ext cx="3036665" cy="365760"/>
        </p:xfrm>
        <a:graphic>
          <a:graphicData uri="http://schemas.openxmlformats.org/drawingml/2006/table">
            <a:tbl>
              <a:tblPr/>
              <a:tblGrid>
                <a:gridCol w="3036665">
                  <a:extLst>
                    <a:ext uri="{9D8B030D-6E8A-4147-A177-3AD203B41FA5}">
                      <a16:colId xmlns:a16="http://schemas.microsoft.com/office/drawing/2014/main" val="774084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518421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4774E50-7C80-B294-D678-1DFC90AAF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245888"/>
              </p:ext>
            </p:extLst>
          </p:nvPr>
        </p:nvGraphicFramePr>
        <p:xfrm>
          <a:off x="812800" y="3242933"/>
          <a:ext cx="9814560" cy="2477284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76576">
                  <a:extLst>
                    <a:ext uri="{9D8B030D-6E8A-4147-A177-3AD203B41FA5}">
                      <a16:colId xmlns:a16="http://schemas.microsoft.com/office/drawing/2014/main" val="554233394"/>
                    </a:ext>
                  </a:extLst>
                </a:gridCol>
                <a:gridCol w="4099302">
                  <a:extLst>
                    <a:ext uri="{9D8B030D-6E8A-4147-A177-3AD203B41FA5}">
                      <a16:colId xmlns:a16="http://schemas.microsoft.com/office/drawing/2014/main" val="921694281"/>
                    </a:ext>
                  </a:extLst>
                </a:gridCol>
                <a:gridCol w="4438682">
                  <a:extLst>
                    <a:ext uri="{9D8B030D-6E8A-4147-A177-3AD203B41FA5}">
                      <a16:colId xmlns:a16="http://schemas.microsoft.com/office/drawing/2014/main" val="3424678499"/>
                    </a:ext>
                  </a:extLst>
                </a:gridCol>
              </a:tblGrid>
              <a:tr h="4504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Accuracy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% of correct predictions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80/100 emails correct → 80%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222560"/>
                  </a:ext>
                </a:extLst>
              </a:tr>
              <a:tr h="7882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Precision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Correct positive predictions / Total predicted positives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Predicted 50 spam, 45 correct → 90%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24748"/>
                  </a:ext>
                </a:extLst>
              </a:tr>
              <a:tr h="7882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Recall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Correct positive predictions / Total actual positives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45/60 actual spam → 75%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3672391"/>
                  </a:ext>
                </a:extLst>
              </a:tr>
              <a:tr h="4504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F1 Score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Harmonic mean of Precision &amp; 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Precision 90%, Recall 75% → F1 ≈ 0.82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468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892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57A3783-7D1E-DE49-8A3A-006F3FC79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8000">
                <a:schemeClr val="bg1">
                  <a:alpha val="54000"/>
                </a:schemeClr>
              </a:gs>
              <a:gs pos="86000">
                <a:schemeClr val="accent5">
                  <a:lumMod val="75000"/>
                </a:schemeClr>
              </a:gs>
              <a:gs pos="0">
                <a:schemeClr val="bg1"/>
              </a:gs>
            </a:gsLst>
            <a:lin ang="5400000" scaled="1"/>
          </a:gra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BC9A24-7AC9-BB92-FE22-082498529072}"/>
              </a:ext>
            </a:extLst>
          </p:cNvPr>
          <p:cNvSpPr txBox="1"/>
          <p:nvPr/>
        </p:nvSpPr>
        <p:spPr>
          <a:xfrm>
            <a:off x="3628206" y="171594"/>
            <a:ext cx="4378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Arial Black" panose="020B0A04020102020204" pitchFamily="34" charset="0"/>
              </a:rPr>
              <a:t>LLMs &amp; generative AI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447100-79A9-60F9-A51A-5017CE3C4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20" y="1002049"/>
            <a:ext cx="2158439" cy="15761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C160D8-005D-5884-6893-726D81E33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0" y="1002049"/>
            <a:ext cx="1817554" cy="16572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031767F-3498-00E6-0A4C-4C7394D826A5}"/>
              </a:ext>
            </a:extLst>
          </p:cNvPr>
          <p:cNvSpPr txBox="1"/>
          <p:nvPr/>
        </p:nvSpPr>
        <p:spPr>
          <a:xfrm>
            <a:off x="182880" y="2885405"/>
            <a:ext cx="5415280" cy="3139321"/>
          </a:xfrm>
          <a:prstGeom prst="rect">
            <a:avLst/>
          </a:prstGeom>
          <a:gradFill>
            <a:gsLst>
              <a:gs pos="27000">
                <a:schemeClr val="accent5">
                  <a:lumMod val="75000"/>
                </a:schemeClr>
              </a:gs>
              <a:gs pos="98000">
                <a:schemeClr val="bg1">
                  <a:alpha val="54000"/>
                </a:schemeClr>
              </a:gs>
              <a:gs pos="79000">
                <a:schemeClr val="accent5">
                  <a:lumMod val="75000"/>
                </a:schemeClr>
              </a:gs>
              <a:gs pos="0">
                <a:schemeClr val="bg1"/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 An AI model trained on massive amounts of text to understand, generate, and manipulate human language.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 It predicts and generates text based on the patterns it learned.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ptos Narrow" panose="020B0004020202020204" pitchFamily="34" charset="0"/>
              </a:rPr>
              <a:t>Example:</a:t>
            </a:r>
            <a:endParaRPr lang="en-US" dirty="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ptos Narrow" panose="020B0004020202020204" pitchFamily="34" charset="0"/>
              </a:rPr>
              <a:t>GPT-4:</a:t>
            </a:r>
            <a:r>
              <a:rPr lang="en-US" dirty="0">
                <a:latin typeface="Aptos Narrow" panose="020B0004020202020204" pitchFamily="34" charset="0"/>
              </a:rPr>
              <a:t> Can write essays, answer questions, summarize text 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ptos Narrow" panose="020B0004020202020204" pitchFamily="34" charset="0"/>
              </a:rPr>
              <a:t>LLaMA</a:t>
            </a:r>
            <a:r>
              <a:rPr lang="en-US" b="1" dirty="0">
                <a:latin typeface="Aptos Narrow" panose="020B0004020202020204" pitchFamily="34" charset="0"/>
              </a:rPr>
              <a:t> (Meta):</a:t>
            </a:r>
            <a:r>
              <a:rPr lang="en-US" dirty="0">
                <a:latin typeface="Aptos Narrow" panose="020B0004020202020204" pitchFamily="34" charset="0"/>
              </a:rPr>
              <a:t> Research-focused, efficient for smaller-scale applications.</a:t>
            </a:r>
          </a:p>
          <a:p>
            <a:pPr>
              <a:buNone/>
            </a:pPr>
            <a:r>
              <a:rPr lang="en-US" b="1" dirty="0">
                <a:solidFill>
                  <a:schemeClr val="bg1"/>
                </a:solidFill>
                <a:latin typeface="Aptos Narrow" panose="020B0004020202020204" pitchFamily="34" charset="0"/>
              </a:rPr>
              <a:t>Usage:</a:t>
            </a:r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 </a:t>
            </a:r>
            <a:r>
              <a:rPr lang="en-US" dirty="0">
                <a:latin typeface="Aptos Narrow" panose="020B0004020202020204" pitchFamily="34" charset="0"/>
              </a:rPr>
              <a:t>Chatbots, email assistants, text summarizers, code generators.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E1719A-3C23-AF57-F93C-D34B109A6103}"/>
              </a:ext>
            </a:extLst>
          </p:cNvPr>
          <p:cNvSpPr txBox="1"/>
          <p:nvPr/>
        </p:nvSpPr>
        <p:spPr>
          <a:xfrm>
            <a:off x="6096000" y="2885406"/>
            <a:ext cx="5669280" cy="3139321"/>
          </a:xfrm>
          <a:prstGeom prst="rect">
            <a:avLst/>
          </a:prstGeom>
          <a:gradFill>
            <a:gsLst>
              <a:gs pos="35000">
                <a:schemeClr val="accent5">
                  <a:lumMod val="75000"/>
                </a:schemeClr>
              </a:gs>
              <a:gs pos="98000">
                <a:schemeClr val="bg1">
                  <a:alpha val="54000"/>
                </a:schemeClr>
              </a:gs>
              <a:gs pos="77000">
                <a:schemeClr val="accent5">
                  <a:lumMod val="75000"/>
                </a:schemeClr>
              </a:gs>
              <a:gs pos="0">
                <a:schemeClr val="bg1"/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AI that can create new content (text, images, audio, code) instead of just analyzing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Narrow" panose="020B0004020202020204" pitchFamily="34" charset="0"/>
              </a:rPr>
              <a:t>It </a:t>
            </a:r>
            <a:r>
              <a:rPr lang="en-US" i="1" dirty="0">
                <a:latin typeface="Aptos Narrow" panose="020B0004020202020204" pitchFamily="34" charset="0"/>
              </a:rPr>
              <a:t>creates</a:t>
            </a:r>
            <a:r>
              <a:rPr lang="en-US" dirty="0">
                <a:latin typeface="Aptos Narrow" panose="020B0004020202020204" pitchFamily="34" charset="0"/>
              </a:rPr>
              <a:t> rather than just predicts or classifies.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ptos Narrow" panose="020B0004020202020204" pitchFamily="34" charset="0"/>
              </a:rPr>
              <a:t>Example:</a:t>
            </a:r>
            <a:endParaRPr lang="en-US" dirty="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pPr lvl="1"/>
            <a:r>
              <a:rPr lang="en-US" b="1" dirty="0">
                <a:latin typeface="Aptos Narrow" panose="020B0004020202020204" pitchFamily="34" charset="0"/>
              </a:rPr>
              <a:t>Text:</a:t>
            </a:r>
            <a:r>
              <a:rPr lang="en-US" dirty="0">
                <a:latin typeface="Aptos Narrow" panose="020B0004020202020204" pitchFamily="34" charset="0"/>
              </a:rPr>
              <a:t> ChatGPT writing a story.</a:t>
            </a:r>
          </a:p>
          <a:p>
            <a:pPr lvl="1"/>
            <a:r>
              <a:rPr lang="en-US" b="1" dirty="0">
                <a:latin typeface="Aptos Narrow" panose="020B0004020202020204" pitchFamily="34" charset="0"/>
              </a:rPr>
              <a:t>Images:</a:t>
            </a:r>
            <a:r>
              <a:rPr lang="en-US" dirty="0">
                <a:latin typeface="Aptos Narrow" panose="020B0004020202020204" pitchFamily="34" charset="0"/>
              </a:rPr>
              <a:t> DALL·E generating artwork from prompts.</a:t>
            </a:r>
          </a:p>
          <a:p>
            <a:pPr lvl="1"/>
            <a:r>
              <a:rPr lang="en-US" b="1" dirty="0">
                <a:latin typeface="Aptos Narrow" panose="020B0004020202020204" pitchFamily="34" charset="0"/>
              </a:rPr>
              <a:t>Audio:</a:t>
            </a:r>
            <a:r>
              <a:rPr lang="en-US" dirty="0">
                <a:latin typeface="Aptos Narrow" panose="020B0004020202020204" pitchFamily="34" charset="0"/>
              </a:rPr>
              <a:t> AI composing music or voices.</a:t>
            </a:r>
          </a:p>
          <a:p>
            <a:pPr lvl="1"/>
            <a:r>
              <a:rPr lang="en-US" b="1" dirty="0">
                <a:latin typeface="Aptos Narrow" panose="020B0004020202020204" pitchFamily="34" charset="0"/>
              </a:rPr>
              <a:t>Code:</a:t>
            </a:r>
            <a:r>
              <a:rPr lang="en-US" dirty="0">
                <a:latin typeface="Aptos Narrow" panose="020B0004020202020204" pitchFamily="34" charset="0"/>
              </a:rPr>
              <a:t> Copilot suggesting code while you type.</a:t>
            </a:r>
          </a:p>
          <a:p>
            <a:r>
              <a:rPr lang="en-US" b="1" dirty="0">
                <a:solidFill>
                  <a:schemeClr val="bg1"/>
                </a:solidFill>
                <a:latin typeface="Aptos Narrow" panose="020B0004020202020204" pitchFamily="34" charset="0"/>
              </a:rPr>
              <a:t>Usage:</a:t>
            </a:r>
            <a:r>
              <a:rPr lang="en-US" dirty="0">
                <a:solidFill>
                  <a:schemeClr val="bg1"/>
                </a:solidFill>
                <a:latin typeface="Aptos Narrow" panose="020B0004020202020204" pitchFamily="34" charset="0"/>
              </a:rPr>
              <a:t> </a:t>
            </a:r>
            <a:r>
              <a:rPr lang="en-US" dirty="0">
                <a:latin typeface="Aptos Narrow" panose="020B0004020202020204" pitchFamily="34" charset="0"/>
              </a:rPr>
              <a:t>Content creation, design, coding, music, video generation.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23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28F70-B6CE-3FCF-4D57-388A7FF7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CEF87E-2B64-F466-1724-14D26CC92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" y="852366"/>
            <a:ext cx="3841413" cy="2019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673DF7-BB89-8E26-77FA-FAE5B7848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052710"/>
            <a:ext cx="3922693" cy="1627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8801AF-FB00-BDAE-7EC7-AC178174A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4861653"/>
            <a:ext cx="3922693" cy="1815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02ABCD-E2FB-DEB8-1A65-11F611616794}"/>
              </a:ext>
            </a:extLst>
          </p:cNvPr>
          <p:cNvSpPr txBox="1"/>
          <p:nvPr/>
        </p:nvSpPr>
        <p:spPr>
          <a:xfrm>
            <a:off x="4583093" y="392378"/>
            <a:ext cx="45202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Arial Black" panose="020B0A04020102020204" pitchFamily="34" charset="0"/>
              </a:rPr>
              <a:t>LLMs &amp; generative AI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F886B3-1CF5-3481-0DA8-3245B2E3A54D}"/>
              </a:ext>
            </a:extLst>
          </p:cNvPr>
          <p:cNvSpPr txBox="1"/>
          <p:nvPr/>
        </p:nvSpPr>
        <p:spPr>
          <a:xfrm>
            <a:off x="5273040" y="1246421"/>
            <a:ext cx="617728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>
                <a:highlight>
                  <a:srgbClr val="800080"/>
                </a:highlight>
                <a:latin typeface="Aptos Narrow" panose="020B0004020202020204" pitchFamily="34" charset="0"/>
              </a:rPr>
              <a:t>GPT (OpenAI)</a:t>
            </a:r>
            <a:r>
              <a:rPr lang="en-IN" sz="2400" dirty="0">
                <a:highlight>
                  <a:srgbClr val="800080"/>
                </a:highlight>
                <a:latin typeface="Aptos Narrow" panose="020B0004020202020204" pitchFamily="34" charset="0"/>
              </a:rPr>
              <a:t> </a:t>
            </a:r>
            <a:r>
              <a:rPr lang="en-IN" sz="2400" dirty="0">
                <a:latin typeface="Aptos Narrow" panose="020B0004020202020204" pitchFamily="34" charset="0"/>
              </a:rPr>
              <a:t>– Understands &amp; generates text, answers questions, writes code.</a:t>
            </a:r>
            <a:br>
              <a:rPr lang="en-IN" sz="2400" dirty="0">
                <a:latin typeface="Aptos Narrow" panose="020B0004020202020204" pitchFamily="34" charset="0"/>
              </a:rPr>
            </a:br>
            <a:r>
              <a:rPr lang="en-IN" sz="2400" i="1" dirty="0">
                <a:latin typeface="Aptos Narrow" panose="020B0004020202020204" pitchFamily="34" charset="0"/>
              </a:rPr>
              <a:t>Example:</a:t>
            </a:r>
            <a:r>
              <a:rPr lang="en-IN" sz="2400" dirty="0">
                <a:latin typeface="Aptos Narrow" panose="020B0004020202020204" pitchFamily="34" charset="0"/>
              </a:rPr>
              <a:t> ChatGPT, email/story writing, code generation.</a:t>
            </a:r>
          </a:p>
          <a:p>
            <a:pPr>
              <a:buNone/>
            </a:pPr>
            <a:endParaRPr lang="en-IN" sz="2400" dirty="0">
              <a:latin typeface="Aptos Narrow" panose="020B0004020202020204" pitchFamily="34" charset="0"/>
            </a:endParaRPr>
          </a:p>
          <a:p>
            <a:pPr>
              <a:buNone/>
            </a:pPr>
            <a:r>
              <a:rPr lang="en-IN" sz="2400" b="1" dirty="0" err="1">
                <a:highlight>
                  <a:srgbClr val="800080"/>
                </a:highlight>
                <a:latin typeface="Arial Narrow" panose="020B0606020202030204" pitchFamily="34" charset="0"/>
              </a:rPr>
              <a:t>LLa</a:t>
            </a:r>
            <a:r>
              <a:rPr lang="en-IN" sz="2400" b="1" dirty="0">
                <a:highlight>
                  <a:srgbClr val="800080"/>
                </a:highlight>
                <a:latin typeface="Arial Narrow" panose="020B0606020202030204" pitchFamily="34" charset="0"/>
              </a:rPr>
              <a:t> MA (Meta)</a:t>
            </a:r>
            <a:r>
              <a:rPr lang="en-IN" sz="2400" dirty="0">
                <a:highlight>
                  <a:srgbClr val="800080"/>
                </a:highlight>
                <a:latin typeface="Arial Narrow" panose="020B0606020202030204" pitchFamily="34" charset="0"/>
              </a:rPr>
              <a:t> </a:t>
            </a:r>
            <a:r>
              <a:rPr lang="en-IN" sz="2400" dirty="0">
                <a:latin typeface="Arial Narrow" panose="020B0606020202030204" pitchFamily="34" charset="0"/>
              </a:rPr>
              <a:t>– Research-focused, efficient text tasks.</a:t>
            </a:r>
            <a:br>
              <a:rPr lang="en-IN" sz="2400" dirty="0">
                <a:latin typeface="Arial Narrow" panose="020B0606020202030204" pitchFamily="34" charset="0"/>
              </a:rPr>
            </a:br>
            <a:r>
              <a:rPr lang="en-IN" sz="2400" i="1" dirty="0">
                <a:latin typeface="Arial Narrow" panose="020B0606020202030204" pitchFamily="34" charset="0"/>
              </a:rPr>
              <a:t>Example:</a:t>
            </a:r>
            <a:r>
              <a:rPr lang="en-IN" sz="2400" dirty="0">
                <a:latin typeface="Arial Narrow" panose="020B0606020202030204" pitchFamily="34" charset="0"/>
              </a:rPr>
              <a:t> NLP research, translation, summarization.</a:t>
            </a:r>
          </a:p>
          <a:p>
            <a:pPr>
              <a:buNone/>
            </a:pPr>
            <a:endParaRPr lang="en-IN" sz="2400" dirty="0">
              <a:latin typeface="Arial Narrow" panose="020B0606020202030204" pitchFamily="34" charset="0"/>
            </a:endParaRPr>
          </a:p>
          <a:p>
            <a:pPr>
              <a:buNone/>
            </a:pPr>
            <a:endParaRPr lang="en-IN" sz="2400" dirty="0">
              <a:latin typeface="Arial Narrow" panose="020B0606020202030204" pitchFamily="34" charset="0"/>
            </a:endParaRPr>
          </a:p>
          <a:p>
            <a:pPr>
              <a:buNone/>
            </a:pPr>
            <a:r>
              <a:rPr lang="en-IN" sz="2400" b="1" dirty="0">
                <a:highlight>
                  <a:srgbClr val="800080"/>
                </a:highlight>
                <a:latin typeface="Arial Narrow" panose="020B0606020202030204" pitchFamily="34" charset="0"/>
              </a:rPr>
              <a:t>Mistral</a:t>
            </a:r>
            <a:r>
              <a:rPr lang="en-IN" sz="2400" dirty="0">
                <a:latin typeface="Arial Narrow" panose="020B0606020202030204" pitchFamily="34" charset="0"/>
              </a:rPr>
              <a:t> – High-performance, open-weight model for research &amp; dev.</a:t>
            </a:r>
            <a:br>
              <a:rPr lang="en-IN" sz="2400" dirty="0">
                <a:latin typeface="Arial Narrow" panose="020B0606020202030204" pitchFamily="34" charset="0"/>
              </a:rPr>
            </a:br>
            <a:r>
              <a:rPr lang="en-IN" sz="2400" i="1" dirty="0">
                <a:latin typeface="Arial Narrow" panose="020B0606020202030204" pitchFamily="34" charset="0"/>
              </a:rPr>
              <a:t>Example:</a:t>
            </a:r>
            <a:r>
              <a:rPr lang="en-IN" sz="2400" dirty="0">
                <a:latin typeface="Arial Narrow" panose="020B0606020202030204" pitchFamily="34" charset="0"/>
              </a:rPr>
              <a:t> Open-source AI experiments, custom apps.</a:t>
            </a:r>
          </a:p>
        </p:txBody>
      </p:sp>
    </p:spTree>
    <p:extLst>
      <p:ext uri="{BB962C8B-B14F-4D97-AF65-F5344CB8AC3E}">
        <p14:creationId xmlns:p14="http://schemas.microsoft.com/office/powerpoint/2010/main" val="3180823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A757B-122E-C208-10D1-CAFCFD5D8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738"/>
            <a:ext cx="12192000" cy="6841924"/>
          </a:xfrm>
          <a:prstGeom prst="rect">
            <a:avLst/>
          </a:prstGeom>
          <a:gradFill>
            <a:gsLst>
              <a:gs pos="0">
                <a:schemeClr val="bg1"/>
              </a:gs>
              <a:gs pos="86000">
                <a:srgbClr val="10253F"/>
              </a:gs>
              <a:gs pos="100000">
                <a:schemeClr val="bg2"/>
              </a:gs>
              <a:gs pos="100000">
                <a:schemeClr val="bg2"/>
              </a:gs>
              <a:gs pos="96000">
                <a:schemeClr val="bg1"/>
              </a:gs>
            </a:gsLst>
            <a:lin ang="5400000" scaled="1"/>
          </a:gra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C3BD82-B947-7BD0-FE66-CEACC7ACDAD0}"/>
              </a:ext>
            </a:extLst>
          </p:cNvPr>
          <p:cNvSpPr txBox="1"/>
          <p:nvPr/>
        </p:nvSpPr>
        <p:spPr>
          <a:xfrm>
            <a:off x="4135016" y="142942"/>
            <a:ext cx="441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Algerian" panose="04020705040A02060702" pitchFamily="82" charset="0"/>
              </a:rPr>
              <a:t>System design for 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3C2B93-923F-878E-CDB6-48F8CBB96565}"/>
              </a:ext>
            </a:extLst>
          </p:cNvPr>
          <p:cNvSpPr txBox="1"/>
          <p:nvPr/>
        </p:nvSpPr>
        <p:spPr>
          <a:xfrm>
            <a:off x="452431" y="236974"/>
            <a:ext cx="589238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IN" b="1" dirty="0"/>
          </a:p>
          <a:p>
            <a:pPr>
              <a:buNone/>
            </a:pPr>
            <a:r>
              <a:rPr lang="en-IN" b="1" dirty="0">
                <a:highlight>
                  <a:srgbClr val="008080"/>
                </a:highlight>
              </a:rPr>
              <a:t>1. ML Pipeline Architecture</a:t>
            </a:r>
          </a:p>
          <a:p>
            <a:pPr>
              <a:buNone/>
            </a:pPr>
            <a:r>
              <a:rPr lang="en-IN" dirty="0"/>
              <a:t>ML pipelines define the </a:t>
            </a:r>
            <a:r>
              <a:rPr lang="en-IN" b="1" dirty="0"/>
              <a:t>end-to-end flow from raw data to predictions</a:t>
            </a:r>
            <a:r>
              <a:rPr lang="en-IN" dirty="0"/>
              <a:t>.</a:t>
            </a:r>
          </a:p>
          <a:p>
            <a:pPr>
              <a:buNone/>
            </a:pPr>
            <a:r>
              <a:rPr lang="en-IN" b="1" dirty="0">
                <a:highlight>
                  <a:srgbClr val="008080"/>
                </a:highlight>
              </a:rPr>
              <a:t>Stages:</a:t>
            </a:r>
            <a:endParaRPr lang="en-IN" dirty="0">
              <a:highlight>
                <a:srgbClr val="008080"/>
              </a:highlight>
            </a:endParaRPr>
          </a:p>
          <a:p>
            <a:pPr>
              <a:buFont typeface="+mj-lt"/>
              <a:buAutoNum type="arabicPeriod"/>
            </a:pPr>
            <a:r>
              <a:rPr lang="en-IN" b="1" dirty="0">
                <a:highlight>
                  <a:srgbClr val="800080"/>
                </a:highlight>
              </a:rPr>
              <a:t>Data Collection &amp; Ingestion</a:t>
            </a:r>
            <a:r>
              <a:rPr lang="en-IN" dirty="0">
                <a:highlight>
                  <a:srgbClr val="800080"/>
                </a:highlight>
              </a:rPr>
              <a:t> </a:t>
            </a:r>
            <a:r>
              <a:rPr lang="en-IN" dirty="0"/>
              <a:t>– Gather raw data from DBs, logs, APIs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highlight>
                  <a:srgbClr val="800080"/>
                </a:highlight>
              </a:rPr>
              <a:t>Data Preprocessing</a:t>
            </a:r>
            <a:r>
              <a:rPr lang="en-IN" dirty="0">
                <a:highlight>
                  <a:srgbClr val="800080"/>
                </a:highlight>
              </a:rPr>
              <a:t> </a:t>
            </a:r>
            <a:r>
              <a:rPr lang="en-IN" dirty="0"/>
              <a:t>– Cleaning, handling missing values, normalization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highlight>
                  <a:srgbClr val="800080"/>
                </a:highlight>
              </a:rPr>
              <a:t>Feature Engineering</a:t>
            </a:r>
            <a:r>
              <a:rPr lang="en-IN" dirty="0">
                <a:highlight>
                  <a:srgbClr val="800080"/>
                </a:highlight>
              </a:rPr>
              <a:t> </a:t>
            </a:r>
            <a:r>
              <a:rPr lang="en-IN" dirty="0"/>
              <a:t>– Creating or transforming features for better model performance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highlight>
                  <a:srgbClr val="800080"/>
                </a:highlight>
              </a:rPr>
              <a:t>Model Training</a:t>
            </a:r>
            <a:r>
              <a:rPr lang="en-IN" dirty="0">
                <a:highlight>
                  <a:srgbClr val="800080"/>
                </a:highlight>
              </a:rPr>
              <a:t> </a:t>
            </a:r>
            <a:r>
              <a:rPr lang="en-IN" dirty="0"/>
              <a:t>– Train ML models using processed data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highlight>
                  <a:srgbClr val="800080"/>
                </a:highlight>
              </a:rPr>
              <a:t>Model Validation &amp; Evaluation</a:t>
            </a:r>
            <a:r>
              <a:rPr lang="en-IN" dirty="0">
                <a:highlight>
                  <a:srgbClr val="800080"/>
                </a:highlight>
              </a:rPr>
              <a:t> </a:t>
            </a:r>
            <a:r>
              <a:rPr lang="en-IN" dirty="0"/>
              <a:t>– Check performance with metrics (accuracy, F1, precision, recall)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highlight>
                  <a:srgbClr val="800080"/>
                </a:highlight>
              </a:rPr>
              <a:t>Model Registry</a:t>
            </a:r>
            <a:r>
              <a:rPr lang="en-IN" dirty="0">
                <a:highlight>
                  <a:srgbClr val="800080"/>
                </a:highlight>
              </a:rPr>
              <a:t> </a:t>
            </a:r>
            <a:r>
              <a:rPr lang="en-IN" dirty="0"/>
              <a:t>– Store versioned models for deployment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highlight>
                  <a:srgbClr val="800080"/>
                </a:highlight>
              </a:rPr>
              <a:t>Deployment / Serving</a:t>
            </a:r>
            <a:r>
              <a:rPr lang="en-IN" dirty="0">
                <a:highlight>
                  <a:srgbClr val="800080"/>
                </a:highlight>
              </a:rPr>
              <a:t> </a:t>
            </a:r>
            <a:r>
              <a:rPr lang="en-IN" dirty="0"/>
              <a:t>– Make model available via API or batch predictions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highlight>
                  <a:srgbClr val="800080"/>
                </a:highlight>
              </a:rPr>
              <a:t>Monitoring &amp; Feedback</a:t>
            </a:r>
            <a:r>
              <a:rPr lang="en-IN" dirty="0">
                <a:highlight>
                  <a:srgbClr val="800080"/>
                </a:highlight>
              </a:rPr>
              <a:t> </a:t>
            </a:r>
            <a:r>
              <a:rPr lang="en-IN" dirty="0"/>
              <a:t>– Track model drift, errors, retrain when needed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3BF1A-68DC-CEBD-CC79-4F3AB43ECC3D}"/>
              </a:ext>
            </a:extLst>
          </p:cNvPr>
          <p:cNvSpPr txBox="1"/>
          <p:nvPr/>
        </p:nvSpPr>
        <p:spPr>
          <a:xfrm>
            <a:off x="6176865" y="1144065"/>
            <a:ext cx="589238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highlight>
                  <a:srgbClr val="008080"/>
                </a:highlight>
                <a:latin typeface="Aptos Display" panose="020B0004020202020204" pitchFamily="34" charset="0"/>
              </a:rPr>
              <a:t>2.Serving API</a:t>
            </a:r>
            <a:endParaRPr lang="en-IN" dirty="0">
              <a:highlight>
                <a:srgbClr val="008080"/>
              </a:highlight>
              <a:latin typeface="Aptos Display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ptos Display" panose="020B0004020202020204" pitchFamily="34" charset="0"/>
              </a:rPr>
              <a:t>Exposes ML model via API for </a:t>
            </a:r>
            <a:r>
              <a:rPr lang="en-IN" b="1" dirty="0">
                <a:latin typeface="Aptos Display" panose="020B0004020202020204" pitchFamily="34" charset="0"/>
              </a:rPr>
              <a:t>real-time</a:t>
            </a:r>
            <a:r>
              <a:rPr lang="en-IN" dirty="0">
                <a:latin typeface="Aptos Display" panose="020B0004020202020204" pitchFamily="34" charset="0"/>
              </a:rPr>
              <a:t> or </a:t>
            </a:r>
            <a:r>
              <a:rPr lang="en-IN" b="1" dirty="0">
                <a:latin typeface="Aptos Display" panose="020B0004020202020204" pitchFamily="34" charset="0"/>
              </a:rPr>
              <a:t>batch predictions</a:t>
            </a:r>
            <a:r>
              <a:rPr lang="en-IN" dirty="0">
                <a:latin typeface="Aptos Display" panose="020B0004020202020204" pitchFamily="34" charset="0"/>
              </a:rPr>
              <a:t>.</a:t>
            </a:r>
            <a:br>
              <a:rPr lang="en-IN" dirty="0">
                <a:highlight>
                  <a:srgbClr val="800080"/>
                </a:highlight>
                <a:latin typeface="Aptos Display" panose="020B0004020202020204" pitchFamily="34" charset="0"/>
              </a:rPr>
            </a:br>
            <a:r>
              <a:rPr lang="en-IN" dirty="0">
                <a:highlight>
                  <a:srgbClr val="800080"/>
                </a:highlight>
                <a:latin typeface="Aptos Display" panose="020B0004020202020204" pitchFamily="34" charset="0"/>
              </a:rPr>
              <a:t>Client → API Server → Model → Prediction → Client</a:t>
            </a:r>
          </a:p>
          <a:p>
            <a:pPr>
              <a:buNone/>
            </a:pPr>
            <a:r>
              <a:rPr lang="en-IN" b="1" dirty="0">
                <a:highlight>
                  <a:srgbClr val="008080"/>
                </a:highlight>
                <a:latin typeface="Aptos Display" panose="020B0004020202020204" pitchFamily="34" charset="0"/>
              </a:rPr>
              <a:t>Types:</a:t>
            </a:r>
            <a:endParaRPr lang="en-IN" dirty="0">
              <a:highlight>
                <a:srgbClr val="008080"/>
              </a:highlight>
              <a:latin typeface="Aptos Display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Aptos Display" panose="020B0004020202020204" pitchFamily="34" charset="0"/>
              </a:rPr>
              <a:t>Real-time:</a:t>
            </a:r>
            <a:r>
              <a:rPr lang="en-IN" dirty="0">
                <a:latin typeface="Aptos Display" panose="020B0004020202020204" pitchFamily="34" charset="0"/>
              </a:rPr>
              <a:t> Instant results (fraud detection, recommendations)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Aptos Display" panose="020B0004020202020204" pitchFamily="34" charset="0"/>
              </a:rPr>
              <a:t>Batch:</a:t>
            </a:r>
            <a:r>
              <a:rPr lang="en-IN" dirty="0">
                <a:latin typeface="Aptos Display" panose="020B0004020202020204" pitchFamily="34" charset="0"/>
              </a:rPr>
              <a:t> Periodic predictions (sales forecast)</a:t>
            </a:r>
          </a:p>
          <a:p>
            <a:pPr>
              <a:buNone/>
            </a:pPr>
            <a:r>
              <a:rPr lang="en-IN" b="1" dirty="0">
                <a:highlight>
                  <a:srgbClr val="008080"/>
                </a:highlight>
                <a:latin typeface="Aptos Display" panose="020B0004020202020204" pitchFamily="34" charset="0"/>
              </a:rPr>
              <a:t>Tools:</a:t>
            </a:r>
            <a:endParaRPr lang="en-IN" dirty="0">
              <a:highlight>
                <a:srgbClr val="008080"/>
              </a:highlight>
              <a:latin typeface="Aptos Display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ptos Display" panose="020B0004020202020204" pitchFamily="34" charset="0"/>
              </a:rPr>
              <a:t>Flask, </a:t>
            </a:r>
            <a:r>
              <a:rPr lang="en-IN" dirty="0" err="1">
                <a:latin typeface="Aptos Display" panose="020B0004020202020204" pitchFamily="34" charset="0"/>
              </a:rPr>
              <a:t>FastAPI</a:t>
            </a:r>
            <a:r>
              <a:rPr lang="en-IN" dirty="0">
                <a:latin typeface="Aptos Display" panose="020B0004020202020204" pitchFamily="34" charset="0"/>
              </a:rPr>
              <a:t>, Django REST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ptos Display" panose="020B0004020202020204" pitchFamily="34" charset="0"/>
              </a:rPr>
              <a:t>TensorFlow Serving, </a:t>
            </a:r>
            <a:r>
              <a:rPr lang="en-IN" dirty="0" err="1">
                <a:latin typeface="Aptos Display" panose="020B0004020202020204" pitchFamily="34" charset="0"/>
              </a:rPr>
              <a:t>TorchServe</a:t>
            </a:r>
            <a:r>
              <a:rPr lang="en-IN" dirty="0">
                <a:latin typeface="Aptos Display" panose="020B0004020202020204" pitchFamily="34" charset="0"/>
              </a:rPr>
              <a:t>, </a:t>
            </a:r>
            <a:r>
              <a:rPr lang="en-IN" dirty="0" err="1">
                <a:latin typeface="Aptos Display" panose="020B0004020202020204" pitchFamily="34" charset="0"/>
              </a:rPr>
              <a:t>BentoML</a:t>
            </a:r>
            <a:endParaRPr lang="en-IN" dirty="0">
              <a:latin typeface="Aptos Display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ptos Display" panose="020B0004020202020204" pitchFamily="34" charset="0"/>
              </a:rPr>
              <a:t>Docker, Kubernetes, AWS SageMaker</a:t>
            </a:r>
          </a:p>
          <a:p>
            <a:pPr>
              <a:buNone/>
            </a:pPr>
            <a:r>
              <a:rPr lang="en-IN" b="1" dirty="0">
                <a:highlight>
                  <a:srgbClr val="008080"/>
                </a:highlight>
                <a:latin typeface="Aptos Display" panose="020B0004020202020204" pitchFamily="34" charset="0"/>
              </a:rPr>
              <a:t>Example:</a:t>
            </a:r>
            <a:br>
              <a:rPr lang="en-IN" dirty="0">
                <a:latin typeface="Aptos Display" panose="020B0004020202020204" pitchFamily="34" charset="0"/>
              </a:rPr>
            </a:br>
            <a:r>
              <a:rPr lang="en-IN" dirty="0">
                <a:latin typeface="Aptos Display" panose="020B0004020202020204" pitchFamily="34" charset="0"/>
              </a:rPr>
              <a:t>E-commerce → API → Model → Recommend products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0AE891-B17A-274D-3300-CA00C73767C2}"/>
              </a:ext>
            </a:extLst>
          </p:cNvPr>
          <p:cNvSpPr/>
          <p:nvPr/>
        </p:nvSpPr>
        <p:spPr>
          <a:xfrm>
            <a:off x="6176865" y="1996751"/>
            <a:ext cx="4627984" cy="2705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0B7F83-2A1C-150E-835F-2D056C837291}"/>
              </a:ext>
            </a:extLst>
          </p:cNvPr>
          <p:cNvSpPr/>
          <p:nvPr/>
        </p:nvSpPr>
        <p:spPr>
          <a:xfrm>
            <a:off x="569167" y="5747657"/>
            <a:ext cx="11271380" cy="59715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Data Collection </a:t>
            </a:r>
            <a:r>
              <a:rPr lang="en-IN" b="1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IN" b="1" dirty="0">
                <a:solidFill>
                  <a:schemeClr val="bg1"/>
                </a:solidFill>
              </a:rPr>
              <a:t>Data Preprocessing </a:t>
            </a:r>
            <a:r>
              <a:rPr lang="en-IN" b="1" dirty="0">
                <a:solidFill>
                  <a:schemeClr val="bg1"/>
                </a:solidFill>
                <a:sym typeface="Wingdings" panose="05000000000000000000" pitchFamily="2" charset="2"/>
              </a:rPr>
              <a:t> Feature Engineering Training  Evaluation Deployment Monitoring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701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B934B-49D8-2C81-387C-D501A0332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05739-673C-6E32-6792-606C4748C50E}"/>
              </a:ext>
            </a:extLst>
          </p:cNvPr>
          <p:cNvSpPr txBox="1"/>
          <p:nvPr/>
        </p:nvSpPr>
        <p:spPr>
          <a:xfrm>
            <a:off x="3351634" y="137239"/>
            <a:ext cx="57499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highlight>
                  <a:srgbClr val="000000"/>
                </a:highlight>
                <a:latin typeface="Algerian" panose="04020705040A02060702" pitchFamily="82" charset="0"/>
              </a:rPr>
              <a:t>Containers &amp; deployment</a:t>
            </a:r>
            <a:endParaRPr lang="en-IN" sz="3200" dirty="0"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C2EE6-C656-0EFE-889D-610CBED97945}"/>
              </a:ext>
            </a:extLst>
          </p:cNvPr>
          <p:cNvSpPr txBox="1"/>
          <p:nvPr/>
        </p:nvSpPr>
        <p:spPr>
          <a:xfrm>
            <a:off x="1219782" y="1028343"/>
            <a:ext cx="7989337" cy="4801314"/>
          </a:xfrm>
          <a:prstGeom prst="rect">
            <a:avLst/>
          </a:prstGeom>
          <a:gradFill>
            <a:gsLst>
              <a:gs pos="48000">
                <a:srgbClr val="004F88"/>
              </a:gs>
              <a:gs pos="0">
                <a:schemeClr val="bg1">
                  <a:alpha val="50000"/>
                </a:schemeClr>
              </a:gs>
              <a:gs pos="100000">
                <a:srgbClr val="10253F"/>
              </a:gs>
              <a:gs pos="100000">
                <a:schemeClr val="bg2"/>
              </a:gs>
              <a:gs pos="100000">
                <a:schemeClr val="bg2"/>
              </a:gs>
              <a:gs pos="100000">
                <a:schemeClr val="bg1"/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highlight>
                  <a:srgbClr val="000080"/>
                </a:highlight>
              </a:rPr>
              <a:t>Container :</a:t>
            </a:r>
            <a:endParaRPr lang="en-IN" dirty="0">
              <a:highlight>
                <a:srgbClr val="000080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 </a:t>
            </a:r>
            <a:r>
              <a:rPr lang="en-IN" b="1" dirty="0"/>
              <a:t>lightweight package</a:t>
            </a:r>
            <a:r>
              <a:rPr lang="en-IN" dirty="0"/>
              <a:t> with ML model, code, and dependencies.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Ensures </a:t>
            </a:r>
            <a:r>
              <a:rPr lang="en-IN" b="1" dirty="0"/>
              <a:t>consistency &amp; portability</a:t>
            </a:r>
            <a:r>
              <a:rPr lang="en-IN" dirty="0"/>
              <a:t> across environments.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Tool:</a:t>
            </a:r>
            <a:r>
              <a:rPr lang="en-IN" dirty="0"/>
              <a:t> Docker</a:t>
            </a:r>
          </a:p>
          <a:p>
            <a:pPr>
              <a:buNone/>
            </a:pPr>
            <a:r>
              <a:rPr lang="en-IN" b="1" dirty="0">
                <a:highlight>
                  <a:srgbClr val="000080"/>
                </a:highlight>
              </a:rPr>
              <a:t>Deployment :</a:t>
            </a:r>
            <a:endParaRPr lang="en-IN" dirty="0">
              <a:highlight>
                <a:srgbClr val="000080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Process of </a:t>
            </a:r>
            <a:r>
              <a:rPr lang="en-IN" b="1" dirty="0"/>
              <a:t>making ML models available</a:t>
            </a:r>
            <a:r>
              <a:rPr lang="en-IN" dirty="0"/>
              <a:t> for predictions (API, apps, batch).</a:t>
            </a:r>
          </a:p>
          <a:p>
            <a:pPr>
              <a:buNone/>
            </a:pPr>
            <a:br>
              <a:rPr lang="en-IN" dirty="0"/>
            </a:br>
            <a:endParaRPr lang="en-IN" dirty="0"/>
          </a:p>
          <a:p>
            <a:pPr>
              <a:buNone/>
            </a:pPr>
            <a:r>
              <a:rPr lang="en-IN" b="1" dirty="0"/>
              <a:t>1. </a:t>
            </a:r>
            <a:r>
              <a:rPr lang="en-IN" b="1" dirty="0" err="1">
                <a:highlight>
                  <a:srgbClr val="000080"/>
                </a:highlight>
              </a:rPr>
              <a:t>Dockerizing</a:t>
            </a:r>
            <a:r>
              <a:rPr lang="en-IN" b="1" dirty="0">
                <a:highlight>
                  <a:srgbClr val="000080"/>
                </a:highlight>
              </a:rPr>
              <a:t> ML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Wrap model + dependencies in a </a:t>
            </a:r>
            <a:r>
              <a:rPr lang="en-IN" b="1" dirty="0"/>
              <a:t>Docker container</a:t>
            </a:r>
            <a:r>
              <a:rPr lang="en-I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Why:</a:t>
            </a:r>
            <a:r>
              <a:rPr lang="en-IN" dirty="0"/>
              <a:t> Portable, scalable, easy to manage.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Example:</a:t>
            </a:r>
            <a:r>
              <a:rPr lang="en-IN" dirty="0"/>
              <a:t> Fraud detection model in Docker, deployed on Kubernetes.</a:t>
            </a:r>
          </a:p>
          <a:p>
            <a:pPr>
              <a:buNone/>
            </a:pPr>
            <a:r>
              <a:rPr lang="en-IN" b="1" dirty="0"/>
              <a:t>2. </a:t>
            </a:r>
            <a:r>
              <a:rPr lang="en-IN" b="1" dirty="0">
                <a:highlight>
                  <a:srgbClr val="000080"/>
                </a:highlight>
              </a:rPr>
              <a:t>Serverless Inference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Run models without managing servers (cloud executes on demand).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Why:</a:t>
            </a:r>
            <a:r>
              <a:rPr lang="en-IN" dirty="0"/>
              <a:t> Cost-efficient, auto-scaling, pay per request.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Tools:</a:t>
            </a:r>
            <a:r>
              <a:rPr lang="en-IN" dirty="0"/>
              <a:t> AWS Lambda, Google Cloud Functions, Azure Functions.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Example:</a:t>
            </a:r>
            <a:r>
              <a:rPr lang="en-IN" dirty="0"/>
              <a:t> Image classification triggered by file upload in cloud storage.</a:t>
            </a:r>
          </a:p>
        </p:txBody>
      </p:sp>
      <p:sp>
        <p:nvSpPr>
          <p:cNvPr id="10" name="Callout: Down Arrow 9">
            <a:extLst>
              <a:ext uri="{FF2B5EF4-FFF2-40B4-BE49-F238E27FC236}">
                <a16:creationId xmlns:a16="http://schemas.microsoft.com/office/drawing/2014/main" id="{2ABCDD7A-17A6-36D9-006E-227E63746C93}"/>
              </a:ext>
            </a:extLst>
          </p:cNvPr>
          <p:cNvSpPr/>
          <p:nvPr/>
        </p:nvSpPr>
        <p:spPr>
          <a:xfrm>
            <a:off x="9734550" y="766633"/>
            <a:ext cx="1971675" cy="780049"/>
          </a:xfrm>
          <a:prstGeom prst="downArrowCallou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ML Model</a:t>
            </a:r>
          </a:p>
        </p:txBody>
      </p:sp>
      <p:sp>
        <p:nvSpPr>
          <p:cNvPr id="11" name="Callout: Down Arrow 10">
            <a:extLst>
              <a:ext uri="{FF2B5EF4-FFF2-40B4-BE49-F238E27FC236}">
                <a16:creationId xmlns:a16="http://schemas.microsoft.com/office/drawing/2014/main" id="{C82C11D4-E72B-790D-98AD-7BC1B069E85C}"/>
              </a:ext>
            </a:extLst>
          </p:cNvPr>
          <p:cNvSpPr/>
          <p:nvPr/>
        </p:nvSpPr>
        <p:spPr>
          <a:xfrm>
            <a:off x="9734550" y="1761495"/>
            <a:ext cx="1971675" cy="780049"/>
          </a:xfrm>
          <a:prstGeom prst="downArrowCallou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Container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4F4997D6-DBAF-0C48-DBD9-A762C0BFCD8F}"/>
              </a:ext>
            </a:extLst>
          </p:cNvPr>
          <p:cNvSpPr/>
          <p:nvPr/>
        </p:nvSpPr>
        <p:spPr>
          <a:xfrm>
            <a:off x="9714722" y="2648951"/>
            <a:ext cx="1971675" cy="780049"/>
          </a:xfrm>
          <a:prstGeom prst="downArrowCallout">
            <a:avLst/>
          </a:prstGeom>
          <a:solidFill>
            <a:schemeClr val="accent1">
              <a:alpha val="6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13" name="Callout: Down Arrow 12">
            <a:extLst>
              <a:ext uri="{FF2B5EF4-FFF2-40B4-BE49-F238E27FC236}">
                <a16:creationId xmlns:a16="http://schemas.microsoft.com/office/drawing/2014/main" id="{47926A55-49E8-701B-015B-998DF246B352}"/>
              </a:ext>
            </a:extLst>
          </p:cNvPr>
          <p:cNvSpPr/>
          <p:nvPr/>
        </p:nvSpPr>
        <p:spPr>
          <a:xfrm>
            <a:off x="9714722" y="3643813"/>
            <a:ext cx="1971675" cy="780049"/>
          </a:xfrm>
          <a:prstGeom prst="downArrowCallout">
            <a:avLst/>
          </a:prstGeom>
          <a:solidFill>
            <a:schemeClr val="accent1">
              <a:alpha val="7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Prediction Output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C853C4-58E7-9DBC-614C-08C842DE89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955" y="4638675"/>
            <a:ext cx="3663657" cy="19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3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71F6BC-C988-83F8-7F3D-AC90CA8495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27F7B4-DD6C-38FE-6807-3200AD6F8149}"/>
              </a:ext>
            </a:extLst>
          </p:cNvPr>
          <p:cNvSpPr txBox="1"/>
          <p:nvPr/>
        </p:nvSpPr>
        <p:spPr>
          <a:xfrm>
            <a:off x="4467224" y="243959"/>
            <a:ext cx="44672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highlight>
                  <a:srgbClr val="000000"/>
                </a:highlight>
                <a:latin typeface="Algerian" panose="04020705040A02060702" pitchFamily="82" charset="0"/>
              </a:rPr>
              <a:t>Monitoring &amp; </a:t>
            </a:r>
            <a:r>
              <a:rPr lang="en-IN" sz="3200" dirty="0" err="1">
                <a:highlight>
                  <a:srgbClr val="000000"/>
                </a:highlight>
                <a:latin typeface="Algerian" panose="04020705040A02060702" pitchFamily="82" charset="0"/>
              </a:rPr>
              <a:t>mlops</a:t>
            </a:r>
            <a:endParaRPr lang="en-IN" sz="3200" dirty="0"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05C41-4379-E5A7-5E31-43CC26A055AC}"/>
              </a:ext>
            </a:extLst>
          </p:cNvPr>
          <p:cNvSpPr txBox="1"/>
          <p:nvPr/>
        </p:nvSpPr>
        <p:spPr>
          <a:xfrm>
            <a:off x="857249" y="1072693"/>
            <a:ext cx="8077199" cy="5232202"/>
          </a:xfrm>
          <a:prstGeom prst="rect">
            <a:avLst/>
          </a:prstGeom>
          <a:gradFill>
            <a:gsLst>
              <a:gs pos="52000">
                <a:srgbClr val="083A64"/>
              </a:gs>
              <a:gs pos="0">
                <a:schemeClr val="bg1">
                  <a:alpha val="46000"/>
                </a:schemeClr>
              </a:gs>
              <a:gs pos="100000">
                <a:srgbClr val="10253F"/>
              </a:gs>
              <a:gs pos="100000">
                <a:schemeClr val="bg2"/>
              </a:gs>
              <a:gs pos="100000">
                <a:schemeClr val="bg2"/>
              </a:gs>
              <a:gs pos="99000">
                <a:schemeClr val="bg1"/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Practices to </a:t>
            </a:r>
            <a:r>
              <a:rPr lang="en-US" sz="2000" b="1" dirty="0"/>
              <a:t>track, manage, and improve ML models</a:t>
            </a:r>
            <a:r>
              <a:rPr lang="en-US" sz="2000" dirty="0"/>
              <a:t> in production.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Ensures models remain accurate, reliable, and scalable</a:t>
            </a:r>
            <a:r>
              <a:rPr lang="en-US" dirty="0"/>
              <a:t>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sz="2000" b="1" dirty="0">
                <a:latin typeface="Aptos Display" panose="020B0004020202020204" pitchFamily="34" charset="0"/>
              </a:rPr>
              <a:t>1. Model Drift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What:</a:t>
            </a:r>
            <a:r>
              <a:rPr lang="en-US" dirty="0"/>
              <a:t> Identifying when a model’s performance declines due to data changes.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Why:</a:t>
            </a:r>
            <a:r>
              <a:rPr lang="en-US" dirty="0"/>
              <a:t> Data in real world evolves → model predictions degrade.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Types: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Data Drift:</a:t>
            </a:r>
            <a:r>
              <a:rPr lang="en-US" dirty="0"/>
              <a:t> Input data distribution changes.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Concept Drift:</a:t>
            </a:r>
            <a:r>
              <a:rPr lang="en-US" dirty="0"/>
              <a:t> Relationship between input &amp; output changes.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r>
              <a:rPr lang="en-US" dirty="0"/>
              <a:t> Spam filter accuracy drops as new spam patterns appear.</a:t>
            </a:r>
          </a:p>
          <a:p>
            <a:pPr>
              <a:buNone/>
            </a:pPr>
            <a:br>
              <a:rPr lang="en-US" dirty="0"/>
            </a:br>
            <a:r>
              <a:rPr lang="en-US" sz="2000" b="1" dirty="0">
                <a:latin typeface="Aptos Display" panose="020B0004020202020204" pitchFamily="34" charset="0"/>
              </a:rPr>
              <a:t>2. A/B Testing</a:t>
            </a:r>
          </a:p>
          <a:p>
            <a:pPr>
              <a:buNone/>
            </a:pPr>
            <a:endParaRPr lang="en-US" sz="2000" b="1" dirty="0">
              <a:latin typeface="Aptos Display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What:</a:t>
            </a:r>
            <a:r>
              <a:rPr lang="en-US" dirty="0"/>
              <a:t> Comparing two or more model versions in production.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Why:</a:t>
            </a:r>
            <a:r>
              <a:rPr lang="en-US" dirty="0"/>
              <a:t> Test improvements before full rollout.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How:</a:t>
            </a:r>
            <a:r>
              <a:rPr lang="en-US" dirty="0"/>
              <a:t> Split users into groups → Group A sees old model, Group B sees new model → compare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r>
              <a:rPr lang="en-US" dirty="0"/>
              <a:t> Recommender system tests new ranking model on 10% of users.</a:t>
            </a:r>
          </a:p>
        </p:txBody>
      </p:sp>
    </p:spTree>
    <p:extLst>
      <p:ext uri="{BB962C8B-B14F-4D97-AF65-F5344CB8AC3E}">
        <p14:creationId xmlns:p14="http://schemas.microsoft.com/office/powerpoint/2010/main" val="122212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narVert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A7BDD0-0157-5E05-697E-38B542F1AA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440" y="0"/>
            <a:ext cx="12537440" cy="685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AA176E-CF28-290A-42B9-EC1641B60E5A}"/>
              </a:ext>
            </a:extLst>
          </p:cNvPr>
          <p:cNvSpPr txBox="1"/>
          <p:nvPr/>
        </p:nvSpPr>
        <p:spPr>
          <a:xfrm>
            <a:off x="1116330" y="898217"/>
            <a:ext cx="9959340" cy="5632311"/>
          </a:xfrm>
          <a:prstGeom prst="rect">
            <a:avLst/>
          </a:prstGeom>
          <a:gradFill>
            <a:gsLst>
              <a:gs pos="0">
                <a:schemeClr val="bg1">
                  <a:alpha val="34000"/>
                </a:schemeClr>
              </a:gs>
              <a:gs pos="100000">
                <a:srgbClr val="10253F"/>
              </a:gs>
              <a:gs pos="100000">
                <a:schemeClr val="bg2"/>
              </a:gs>
              <a:gs pos="100000">
                <a:schemeClr val="bg2"/>
              </a:gs>
              <a:gs pos="100000">
                <a:schemeClr val="bg1"/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>
                <a:highlight>
                  <a:srgbClr val="008080"/>
                </a:highlight>
              </a:rPr>
              <a:t>Definition:</a:t>
            </a:r>
            <a:endParaRPr lang="en-IN" sz="2000" dirty="0">
              <a:highlight>
                <a:srgbClr val="008080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Protects </a:t>
            </a:r>
            <a:r>
              <a:rPr lang="en-IN" sz="2000" b="1" dirty="0"/>
              <a:t>data, models, and PII</a:t>
            </a:r>
            <a:r>
              <a:rPr lang="en-IN" sz="2000" dirty="0"/>
              <a:t> from unauthorized access or breaches.</a:t>
            </a:r>
          </a:p>
          <a:p>
            <a:pPr>
              <a:buNone/>
            </a:pPr>
            <a:r>
              <a:rPr lang="en-IN" sz="2000" b="1" dirty="0">
                <a:highlight>
                  <a:srgbClr val="008080"/>
                </a:highlight>
              </a:rPr>
              <a:t>Example:</a:t>
            </a:r>
            <a:endParaRPr lang="en-IN" sz="2000" dirty="0">
              <a:highlight>
                <a:srgbClr val="008080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Hospital predicting patient readmission: encrypt data, mask names/IDs, serve via secure API.</a:t>
            </a:r>
          </a:p>
          <a:p>
            <a:pPr>
              <a:buNone/>
            </a:pPr>
            <a:r>
              <a:rPr lang="en-IN" sz="2000" b="1" dirty="0">
                <a:highlight>
                  <a:srgbClr val="008080"/>
                </a:highlight>
              </a:rPr>
              <a:t>Types:</a:t>
            </a:r>
            <a:endParaRPr lang="en-IN" sz="2000" dirty="0">
              <a:highlight>
                <a:srgbClr val="008080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Data-level:</a:t>
            </a:r>
            <a:r>
              <a:rPr lang="en-IN" sz="2000" dirty="0"/>
              <a:t> Encryption, anonymization/pseudonymization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Model-level:</a:t>
            </a:r>
            <a:r>
              <a:rPr lang="en-IN" sz="2000" dirty="0"/>
              <a:t> Version control, integrity checks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API/Infra-level:</a:t>
            </a:r>
            <a:r>
              <a:rPr lang="en-IN" sz="2000" dirty="0"/>
              <a:t> Secure APIs, RBAC, audit logs</a:t>
            </a:r>
          </a:p>
          <a:p>
            <a:pPr>
              <a:buNone/>
            </a:pPr>
            <a:r>
              <a:rPr lang="en-IN" sz="2000" b="1" dirty="0">
                <a:highlight>
                  <a:srgbClr val="008080"/>
                </a:highlight>
              </a:rPr>
              <a:t>Why:</a:t>
            </a:r>
            <a:endParaRPr lang="en-IN" sz="2000" dirty="0">
              <a:highlight>
                <a:srgbClr val="008080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Prevents </a:t>
            </a:r>
            <a:r>
              <a:rPr lang="en-IN" sz="2000" b="1" dirty="0"/>
              <a:t>data breaches &amp; model tampering</a:t>
            </a: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Ensures </a:t>
            </a:r>
            <a:r>
              <a:rPr lang="en-IN" sz="2000" b="1" dirty="0"/>
              <a:t>compliance</a:t>
            </a:r>
            <a:r>
              <a:rPr lang="en-IN" sz="2000" dirty="0"/>
              <a:t> (GDPR, HIPAA)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Maintains </a:t>
            </a:r>
            <a:r>
              <a:rPr lang="en-IN" sz="2000" b="1" dirty="0"/>
              <a:t>user trust</a:t>
            </a:r>
            <a:endParaRPr lang="en-IN" sz="2000" dirty="0"/>
          </a:p>
          <a:p>
            <a:pPr>
              <a:buNone/>
            </a:pPr>
            <a:r>
              <a:rPr lang="en-IN" sz="2000" b="1" dirty="0">
                <a:highlight>
                  <a:srgbClr val="008080"/>
                </a:highlight>
              </a:rPr>
              <a:t>Where (in ML pipeline):</a:t>
            </a:r>
            <a:endParaRPr lang="en-IN" sz="2000" dirty="0">
              <a:highlight>
                <a:srgbClr val="008080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Data ingestion:</a:t>
            </a:r>
            <a:r>
              <a:rPr lang="en-IN" sz="2000" dirty="0"/>
              <a:t> Encrypt &amp; mask PII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Preprocessing:</a:t>
            </a:r>
            <a:r>
              <a:rPr lang="en-IN" sz="2000" dirty="0"/>
              <a:t> Anonymize identifiers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Training/Validation:</a:t>
            </a:r>
            <a:r>
              <a:rPr lang="en-IN" sz="2000" dirty="0"/>
              <a:t> Secure storage &amp; access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Deployment/API:</a:t>
            </a:r>
            <a:r>
              <a:rPr lang="en-IN" sz="2000" dirty="0"/>
              <a:t> Authenticate users, prevent leaks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Monitoring:</a:t>
            </a:r>
            <a:r>
              <a:rPr lang="en-IN" sz="2000" dirty="0"/>
              <a:t> Audit logs, detect anomalies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2361A2-144A-51EA-0ED4-3FB4D5ED06CF}"/>
              </a:ext>
            </a:extLst>
          </p:cNvPr>
          <p:cNvSpPr txBox="1"/>
          <p:nvPr/>
        </p:nvSpPr>
        <p:spPr>
          <a:xfrm>
            <a:off x="2544613" y="170635"/>
            <a:ext cx="67573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highlight>
                  <a:srgbClr val="008080"/>
                </a:highlight>
                <a:latin typeface="Algerian" panose="04020705040A02060702" pitchFamily="82" charset="0"/>
              </a:rPr>
              <a:t>SECURITY</a:t>
            </a:r>
            <a:r>
              <a:rPr lang="en-IN" sz="2000" dirty="0">
                <a:highlight>
                  <a:srgbClr val="008080"/>
                </a:highlight>
                <a:latin typeface="Algerian" panose="04020705040A02060702" pitchFamily="82" charset="0"/>
                <a:sym typeface="Wingdings" panose="05000000000000000000" pitchFamily="2" charset="2"/>
              </a:rPr>
              <a:t>PROTECTING DATA AND PII INML PIPELINES</a:t>
            </a:r>
            <a:endParaRPr lang="en-IN" sz="2000" dirty="0">
              <a:highlight>
                <a:srgbClr val="0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62399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C9788B-1D0F-EBBD-97DF-4A564535F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45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EC0F1-88A0-D47F-B49B-A183D02ED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8000">
                <a:srgbClr val="00204F"/>
              </a:gs>
              <a:gs pos="48000">
                <a:schemeClr val="accent1">
                  <a:lumMod val="45000"/>
                  <a:lumOff val="55000"/>
                </a:schemeClr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5400000" scaled="1"/>
          </a:gra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FE4B56-82F0-2C2D-4945-4C47894A3390}"/>
              </a:ext>
            </a:extLst>
          </p:cNvPr>
          <p:cNvSpPr txBox="1"/>
          <p:nvPr/>
        </p:nvSpPr>
        <p:spPr>
          <a:xfrm>
            <a:off x="269033" y="1252938"/>
            <a:ext cx="6097554" cy="1754326"/>
          </a:xfrm>
          <a:prstGeom prst="rect">
            <a:avLst/>
          </a:prstGeom>
          <a:gradFill>
            <a:gsLst>
              <a:gs pos="89000">
                <a:srgbClr val="00204F">
                  <a:alpha val="62000"/>
                </a:srgbClr>
              </a:gs>
              <a:gs pos="100000">
                <a:srgbClr val="00204F">
                  <a:alpha val="0"/>
                </a:srgbClr>
              </a:gs>
              <a:gs pos="56000">
                <a:schemeClr val="accent1">
                  <a:lumMod val="45000"/>
                  <a:lumOff val="55000"/>
                  <a:alpha val="62000"/>
                </a:schemeClr>
              </a:gs>
              <a:gs pos="33000">
                <a:srgbClr val="587398"/>
              </a:gs>
              <a:gs pos="0">
                <a:srgbClr val="00204F"/>
              </a:gs>
              <a:gs pos="0">
                <a:srgbClr val="212121">
                  <a:alpha val="16000"/>
                </a:srgb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b="1" dirty="0"/>
              <a:t>Machine Learning (ML)</a:t>
            </a:r>
            <a:r>
              <a:rPr lang="en-US" dirty="0"/>
              <a:t> is a branch of Artificial Intelligence (AI) that allows computers to </a:t>
            </a:r>
            <a:r>
              <a:rPr lang="en-US" b="1" dirty="0"/>
              <a:t>learn from data and improve their performance without being explicitly programmed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Instead of following fixed rules, ML systems </a:t>
            </a:r>
            <a:r>
              <a:rPr lang="en-US" b="1" dirty="0"/>
              <a:t>find patterns, make predictions, and take decisions</a:t>
            </a:r>
            <a:r>
              <a:rPr lang="en-US" dirty="0"/>
              <a:t> by analyzing past experiences (data).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493C2-CC2E-82B1-2B9C-0B6FCBBBC543}"/>
              </a:ext>
            </a:extLst>
          </p:cNvPr>
          <p:cNvSpPr txBox="1"/>
          <p:nvPr/>
        </p:nvSpPr>
        <p:spPr>
          <a:xfrm>
            <a:off x="762000" y="506375"/>
            <a:ext cx="4057650" cy="584775"/>
          </a:xfrm>
          <a:prstGeom prst="rect">
            <a:avLst/>
          </a:prstGeom>
          <a:gradFill>
            <a:gsLst>
              <a:gs pos="3000">
                <a:srgbClr val="00204F">
                  <a:alpha val="0"/>
                </a:srgbClr>
              </a:gs>
              <a:gs pos="49000">
                <a:schemeClr val="tx1">
                  <a:lumMod val="50000"/>
                </a:schemeClr>
              </a:gs>
              <a:gs pos="100000">
                <a:srgbClr val="00204F">
                  <a:alpha val="0"/>
                </a:srgb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IN" sz="3200" dirty="0">
                <a:latin typeface="Algerian" panose="04020705040A02060702" pitchFamily="82" charset="0"/>
              </a:rPr>
              <a:t>Machine Learning </a:t>
            </a:r>
            <a:endParaRPr lang="en-IN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2536B3-661A-51A3-C618-3B02D43BF40E}"/>
              </a:ext>
            </a:extLst>
          </p:cNvPr>
          <p:cNvSpPr txBox="1"/>
          <p:nvPr/>
        </p:nvSpPr>
        <p:spPr>
          <a:xfrm>
            <a:off x="269033" y="5443684"/>
            <a:ext cx="7284292" cy="369332"/>
          </a:xfrm>
          <a:prstGeom prst="rect">
            <a:avLst/>
          </a:prstGeom>
          <a:gradFill>
            <a:gsLst>
              <a:gs pos="16000">
                <a:srgbClr val="00204F">
                  <a:alpha val="46000"/>
                </a:srgbClr>
              </a:gs>
              <a:gs pos="100000">
                <a:schemeClr val="accent1">
                  <a:lumMod val="45000"/>
                  <a:lumOff val="55000"/>
                  <a:alpha val="42000"/>
                </a:schemeClr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dirty="0"/>
              <a:t>Machine Learning = Data + Algorithms → Patterns → Predictions/Decisions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2B349C-916C-03BF-7B8C-F2F6A8B22F1B}"/>
              </a:ext>
            </a:extLst>
          </p:cNvPr>
          <p:cNvSpPr txBox="1"/>
          <p:nvPr/>
        </p:nvSpPr>
        <p:spPr>
          <a:xfrm>
            <a:off x="7783479" y="283442"/>
            <a:ext cx="4139488" cy="3693319"/>
          </a:xfrm>
          <a:prstGeom prst="rect">
            <a:avLst/>
          </a:prstGeom>
          <a:gradFill>
            <a:gsLst>
              <a:gs pos="0">
                <a:srgbClr val="00204F">
                  <a:alpha val="56000"/>
                </a:srgbClr>
              </a:gs>
              <a:gs pos="49000">
                <a:schemeClr val="accent1">
                  <a:lumMod val="45000"/>
                  <a:lumOff val="55000"/>
                  <a:alpha val="60000"/>
                </a:schemeClr>
              </a:gs>
              <a:gs pos="82000">
                <a:srgbClr val="587398"/>
              </a:gs>
              <a:gs pos="100000">
                <a:srgbClr val="00204F">
                  <a:alpha val="58000"/>
                </a:srgb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/>
              <a:t> Workflow </a:t>
            </a:r>
            <a:br>
              <a:rPr lang="en-US" b="1" dirty="0"/>
            </a:br>
            <a:r>
              <a:rPr lang="en-US" b="1" dirty="0"/>
              <a:t> ||</a:t>
            </a:r>
          </a:p>
          <a:p>
            <a:pPr algn="ctr">
              <a:buFont typeface="+mj-lt"/>
              <a:buAutoNum type="arabicPeriod"/>
            </a:pPr>
            <a:r>
              <a:rPr lang="en-US" b="1" dirty="0"/>
              <a:t>Data Collection</a:t>
            </a:r>
            <a:br>
              <a:rPr lang="en-US" b="1" dirty="0"/>
            </a:br>
            <a:r>
              <a:rPr lang="en-US" b="1" dirty="0"/>
              <a:t>   |</a:t>
            </a:r>
            <a:endParaRPr lang="en-US" dirty="0"/>
          </a:p>
          <a:p>
            <a:pPr algn="ctr">
              <a:buFont typeface="+mj-lt"/>
              <a:buAutoNum type="arabicPeriod"/>
            </a:pPr>
            <a:r>
              <a:rPr lang="en-US" b="1" dirty="0"/>
              <a:t>Data Preprocessing</a:t>
            </a:r>
            <a:br>
              <a:rPr lang="en-US" b="1" dirty="0"/>
            </a:br>
            <a:r>
              <a:rPr lang="en-US" dirty="0"/>
              <a:t> (cleaning, scaling, feature engineering)</a:t>
            </a:r>
            <a:br>
              <a:rPr lang="en-US" dirty="0"/>
            </a:br>
            <a:r>
              <a:rPr lang="en-US" dirty="0"/>
              <a:t>     |</a:t>
            </a:r>
          </a:p>
          <a:p>
            <a:pPr algn="ctr">
              <a:buFont typeface="+mj-lt"/>
              <a:buAutoNum type="arabicPeriod"/>
            </a:pPr>
            <a:r>
              <a:rPr lang="en-US" b="1" dirty="0"/>
              <a:t>Model Selection &amp; Training</a:t>
            </a:r>
            <a:br>
              <a:rPr lang="en-US" b="1" dirty="0"/>
            </a:br>
            <a:r>
              <a:rPr lang="en-US" b="1" dirty="0"/>
              <a:t>      |</a:t>
            </a:r>
            <a:endParaRPr lang="en-US" dirty="0"/>
          </a:p>
          <a:p>
            <a:pPr algn="ctr">
              <a:buFont typeface="+mj-lt"/>
              <a:buAutoNum type="arabicPeriod"/>
            </a:pPr>
            <a:r>
              <a:rPr lang="en-US" b="1" dirty="0"/>
              <a:t>Evaluation</a:t>
            </a:r>
            <a:br>
              <a:rPr lang="en-US" b="1" dirty="0"/>
            </a:br>
            <a:r>
              <a:rPr lang="en-US" dirty="0"/>
              <a:t> (accuracy, precision, recall, etc.)</a:t>
            </a:r>
            <a:br>
              <a:rPr lang="en-US" dirty="0"/>
            </a:br>
            <a:r>
              <a:rPr lang="en-US" dirty="0"/>
              <a:t>       |</a:t>
            </a:r>
          </a:p>
          <a:p>
            <a:pPr algn="ctr">
              <a:buFont typeface="+mj-lt"/>
              <a:buAutoNum type="arabicPeriod"/>
            </a:pPr>
            <a:r>
              <a:rPr lang="en-US" b="1" dirty="0"/>
              <a:t>Deployment &amp; Monitoring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130AA-E223-22D0-AE1F-938220BEBA96}"/>
              </a:ext>
            </a:extLst>
          </p:cNvPr>
          <p:cNvSpPr txBox="1"/>
          <p:nvPr/>
        </p:nvSpPr>
        <p:spPr>
          <a:xfrm>
            <a:off x="269033" y="3383039"/>
            <a:ext cx="6172200" cy="1754326"/>
          </a:xfrm>
          <a:prstGeom prst="rect">
            <a:avLst/>
          </a:prstGeom>
          <a:gradFill>
            <a:gsLst>
              <a:gs pos="1000">
                <a:srgbClr val="00204F">
                  <a:alpha val="66000"/>
                </a:srgbClr>
              </a:gs>
              <a:gs pos="47000">
                <a:schemeClr val="accent1">
                  <a:lumMod val="45000"/>
                  <a:lumOff val="55000"/>
                  <a:alpha val="54000"/>
                </a:schemeClr>
              </a:gs>
              <a:gs pos="100000">
                <a:srgbClr val="00204F">
                  <a:alpha val="16000"/>
                </a:srgb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Future of 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Integration with </a:t>
            </a:r>
            <a:r>
              <a:rPr lang="en-US" b="1" dirty="0"/>
              <a:t>AI &amp; IoT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Generative AI</a:t>
            </a:r>
            <a:r>
              <a:rPr lang="en-US" dirty="0"/>
              <a:t> (like ChatGPT, DALL·E)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More focus on </a:t>
            </a:r>
            <a:r>
              <a:rPr lang="en-US" b="1" dirty="0"/>
              <a:t>Explainable AI (XAI)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Industry adoption across </a:t>
            </a:r>
            <a:r>
              <a:rPr lang="en-US" b="1" dirty="0"/>
              <a:t>healthcare, finance, transport, education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D73AAE-3270-FA0B-1717-D020A5C938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5" y="4105275"/>
            <a:ext cx="3455242" cy="256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9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BE6F5A-2706-0106-C2E4-9A5C690FDD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F1A994-4C6C-F15B-CC02-DF705BBD9714}"/>
              </a:ext>
            </a:extLst>
          </p:cNvPr>
          <p:cNvSpPr txBox="1"/>
          <p:nvPr/>
        </p:nvSpPr>
        <p:spPr>
          <a:xfrm>
            <a:off x="332402" y="1013966"/>
            <a:ext cx="6172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Learning (ML) fundamentals are the </a:t>
            </a:r>
            <a:r>
              <a:rPr lang="en-US" b="1" dirty="0"/>
              <a:t>core principles and basic approaches</a:t>
            </a:r>
            <a:r>
              <a:rPr lang="en-US" dirty="0"/>
              <a:t> that explain how machines can learn patterns from data and improve performance without being explicitly programmed.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471920-4DFD-CA68-9B55-6B015C64D65E}"/>
              </a:ext>
            </a:extLst>
          </p:cNvPr>
          <p:cNvSpPr txBox="1"/>
          <p:nvPr/>
        </p:nvSpPr>
        <p:spPr>
          <a:xfrm>
            <a:off x="286916" y="245373"/>
            <a:ext cx="72428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Algerian" panose="04020705040A02060702" pitchFamily="82" charset="0"/>
              </a:rPr>
              <a:t>Machine Learning fundamentals</a:t>
            </a:r>
            <a:endParaRPr lang="en-IN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342766-EF5F-B443-6415-EA14AD9D0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58" y="2921689"/>
            <a:ext cx="2695575" cy="3619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F5002B-59F1-5BBE-BAF7-FF2A36A80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664" y="2931214"/>
            <a:ext cx="2657475" cy="36099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969206-1415-2D89-6C44-503EFCC28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70" y="2921689"/>
            <a:ext cx="2705100" cy="3619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9C4A21-B015-C0FA-8D8E-C295C9208110}"/>
              </a:ext>
            </a:extLst>
          </p:cNvPr>
          <p:cNvSpPr txBox="1"/>
          <p:nvPr/>
        </p:nvSpPr>
        <p:spPr>
          <a:xfrm>
            <a:off x="3393620" y="2029628"/>
            <a:ext cx="6172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C000"/>
                </a:solidFill>
                <a:latin typeface="Algerian" panose="04020705040A02060702" pitchFamily="82" charset="0"/>
              </a:rPr>
              <a:t>Machine Learning types </a:t>
            </a:r>
            <a:endParaRPr lang="en-IN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256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EA1E0A-93C4-4592-682B-9B07AA395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12" y="2904744"/>
            <a:ext cx="1865376" cy="1048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738411-73F5-CE08-6833-BAF74329A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9210"/>
            <a:ext cx="12192000" cy="6855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C8D6F7-F0C9-CC43-90A3-7337156B9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132" y="2748734"/>
            <a:ext cx="4133850" cy="3552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F044CE-6CB8-111E-21BC-1D7A60600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693" y="2702185"/>
            <a:ext cx="4067175" cy="3562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0F44F0-6FBC-91C6-76DE-B24E86977DFC}"/>
              </a:ext>
            </a:extLst>
          </p:cNvPr>
          <p:cNvSpPr txBox="1"/>
          <p:nvPr/>
        </p:nvSpPr>
        <p:spPr>
          <a:xfrm>
            <a:off x="3898155" y="86608"/>
            <a:ext cx="37622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r>
              <a:rPr lang="en-US" sz="2400" b="1" dirty="0">
                <a:latin typeface="Algerian" panose="04020705040A02060702" pitchFamily="82" charset="0"/>
              </a:rPr>
              <a:t>supervised  learning</a:t>
            </a:r>
            <a:br>
              <a:rPr lang="en-US" b="1" dirty="0"/>
            </a:br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743E2C-DCA0-1329-412E-700436406C3A}"/>
              </a:ext>
            </a:extLst>
          </p:cNvPr>
          <p:cNvSpPr/>
          <p:nvPr/>
        </p:nvSpPr>
        <p:spPr>
          <a:xfrm>
            <a:off x="1744824" y="709127"/>
            <a:ext cx="8724123" cy="942391"/>
          </a:xfrm>
          <a:prstGeom prst="round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774B46-4F5C-4C30-A8C7-6112DF856AB5}"/>
              </a:ext>
            </a:extLst>
          </p:cNvPr>
          <p:cNvSpPr txBox="1"/>
          <p:nvPr/>
        </p:nvSpPr>
        <p:spPr>
          <a:xfrm>
            <a:off x="2366667" y="823742"/>
            <a:ext cx="76290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Trains a model using labeled data, where both inputs and correct outputs are known. It then uses this learning to predict outcomes for new, unseen data.</a:t>
            </a:r>
            <a:br>
              <a:rPr lang="en-US" b="1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8C615-18A3-BA38-EB87-0D9051505E22}"/>
              </a:ext>
            </a:extLst>
          </p:cNvPr>
          <p:cNvSpPr txBox="1"/>
          <p:nvPr/>
        </p:nvSpPr>
        <p:spPr>
          <a:xfrm>
            <a:off x="4481510" y="1884464"/>
            <a:ext cx="3567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highlight>
                  <a:srgbClr val="000000"/>
                </a:highlight>
                <a:latin typeface="Algerian" panose="04020705040A02060702" pitchFamily="82" charset="0"/>
              </a:rPr>
              <a:t>How it works??</a:t>
            </a:r>
            <a:endParaRPr lang="en-IN" sz="3200" dirty="0">
              <a:highlight>
                <a:srgbClr val="000000"/>
              </a:highligh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594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3D04FF-BC91-E693-F4D8-1A6B14BE0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E25A5-1898-1906-D269-74FC0B48CCF4}"/>
              </a:ext>
            </a:extLst>
          </p:cNvPr>
          <p:cNvSpPr txBox="1"/>
          <p:nvPr/>
        </p:nvSpPr>
        <p:spPr>
          <a:xfrm>
            <a:off x="1759985" y="195785"/>
            <a:ext cx="102566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Algerian" panose="04020705040A02060702" pitchFamily="82" charset="0"/>
              </a:rPr>
              <a:t>Supervised Learning algorithm types 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48C6E-0ECC-B802-FE76-AB9688CB3296}"/>
              </a:ext>
            </a:extLst>
          </p:cNvPr>
          <p:cNvSpPr txBox="1"/>
          <p:nvPr/>
        </p:nvSpPr>
        <p:spPr>
          <a:xfrm>
            <a:off x="6664389" y="1076693"/>
            <a:ext cx="32913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99FF"/>
                </a:solidFill>
                <a:latin typeface="Algerian" panose="04020705040A02060702" pitchFamily="82" charset="0"/>
              </a:rPr>
              <a:t>Regression algorithm</a:t>
            </a:r>
            <a:endParaRPr lang="en-IN" sz="2000" dirty="0">
              <a:solidFill>
                <a:srgbClr val="0099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D77DC-B7CA-2651-8DFA-8A7F0D3F4800}"/>
              </a:ext>
            </a:extLst>
          </p:cNvPr>
          <p:cNvSpPr txBox="1"/>
          <p:nvPr/>
        </p:nvSpPr>
        <p:spPr>
          <a:xfrm>
            <a:off x="1210648" y="1076693"/>
            <a:ext cx="35852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99FF"/>
                </a:solidFill>
                <a:latin typeface="Algerian" panose="04020705040A02060702" pitchFamily="82" charset="0"/>
              </a:rPr>
              <a:t>Classification algorithm </a:t>
            </a:r>
            <a:endParaRPr lang="en-IN" sz="2000" dirty="0">
              <a:solidFill>
                <a:srgbClr val="0099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AB0C7-F331-CA00-FC51-367A863B97A5}"/>
              </a:ext>
            </a:extLst>
          </p:cNvPr>
          <p:cNvSpPr txBox="1"/>
          <p:nvPr/>
        </p:nvSpPr>
        <p:spPr>
          <a:xfrm>
            <a:off x="1210646" y="1585884"/>
            <a:ext cx="35852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Goal is to </a:t>
            </a:r>
            <a:r>
              <a:rPr lang="en-US" b="1" dirty="0">
                <a:solidFill>
                  <a:schemeClr val="tx2"/>
                </a:solidFill>
              </a:rPr>
              <a:t>predict categories or classes</a:t>
            </a:r>
            <a:r>
              <a:rPr lang="en-US" dirty="0">
                <a:solidFill>
                  <a:schemeClr val="tx2"/>
                </a:solidFill>
              </a:rPr>
              <a:t> from input data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05F2B5-450F-C6E5-1151-24BB737DD431}"/>
              </a:ext>
            </a:extLst>
          </p:cNvPr>
          <p:cNvSpPr txBox="1"/>
          <p:nvPr/>
        </p:nvSpPr>
        <p:spPr>
          <a:xfrm>
            <a:off x="6170645" y="1585884"/>
            <a:ext cx="3990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Goal is to </a:t>
            </a:r>
            <a:r>
              <a:rPr lang="en-US" b="1" dirty="0">
                <a:solidFill>
                  <a:schemeClr val="tx2"/>
                </a:solidFill>
              </a:rPr>
              <a:t>predict continuous numeric values</a:t>
            </a:r>
            <a:r>
              <a:rPr lang="en-US" dirty="0">
                <a:solidFill>
                  <a:schemeClr val="tx2"/>
                </a:solidFill>
              </a:rPr>
              <a:t> from input data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D16911-25F5-AE84-E26F-B9E0EED1E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0" y="3302217"/>
            <a:ext cx="2124075" cy="2124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0D367D-B9F4-30A2-9428-B58F383AA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5" y="3353351"/>
            <a:ext cx="2085975" cy="21145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14A417-6A20-DEFF-2947-7C18C1CCE1BF}"/>
              </a:ext>
            </a:extLst>
          </p:cNvPr>
          <p:cNvSpPr txBox="1"/>
          <p:nvPr/>
        </p:nvSpPr>
        <p:spPr>
          <a:xfrm>
            <a:off x="2636384" y="3353351"/>
            <a:ext cx="28033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Logistic Regression</a:t>
            </a:r>
            <a:br>
              <a:rPr lang="en-IN" dirty="0"/>
            </a:br>
            <a:r>
              <a:rPr lang="en-IN" dirty="0"/>
              <a:t>Naïve Bayes</a:t>
            </a:r>
            <a:br>
              <a:rPr lang="en-IN" dirty="0"/>
            </a:br>
            <a:r>
              <a:rPr lang="en-IN" dirty="0"/>
              <a:t>Stochastic Gradient Descent</a:t>
            </a:r>
            <a:br>
              <a:rPr lang="en-IN" dirty="0"/>
            </a:br>
            <a:r>
              <a:rPr lang="en-IN" dirty="0"/>
              <a:t>K-Nearest Neighbours</a:t>
            </a:r>
            <a:br>
              <a:rPr lang="en-IN" dirty="0"/>
            </a:br>
            <a:r>
              <a:rPr lang="en-IN" dirty="0"/>
              <a:t>Decision Tree</a:t>
            </a:r>
            <a:br>
              <a:rPr lang="en-IN" dirty="0"/>
            </a:br>
            <a:r>
              <a:rPr lang="en-IN" dirty="0"/>
              <a:t>Random Forest</a:t>
            </a:r>
            <a:br>
              <a:rPr lang="en-IN" dirty="0"/>
            </a:br>
            <a:r>
              <a:rPr lang="en-IN" dirty="0"/>
              <a:t>Support Vector Machine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FE70F-C35B-EA1C-FFD6-60C9731CF019}"/>
              </a:ext>
            </a:extLst>
          </p:cNvPr>
          <p:cNvSpPr txBox="1"/>
          <p:nvPr/>
        </p:nvSpPr>
        <p:spPr>
          <a:xfrm>
            <a:off x="8759355" y="3348591"/>
            <a:ext cx="28033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Linear Regression</a:t>
            </a:r>
            <a:br>
              <a:rPr lang="en-IN" dirty="0"/>
            </a:br>
            <a:r>
              <a:rPr lang="en-IN" dirty="0"/>
              <a:t>Non-Linear Regression</a:t>
            </a:r>
            <a:br>
              <a:rPr lang="en-IN" dirty="0"/>
            </a:br>
            <a:r>
              <a:rPr lang="en-IN" dirty="0"/>
              <a:t>Logistic Regression</a:t>
            </a:r>
            <a:br>
              <a:rPr lang="en-IN" dirty="0"/>
            </a:br>
            <a:r>
              <a:rPr lang="en-IN" dirty="0"/>
              <a:t>Ridge Regression</a:t>
            </a:r>
            <a:br>
              <a:rPr lang="en-IN" dirty="0"/>
            </a:br>
            <a:r>
              <a:rPr lang="en-IN" dirty="0"/>
              <a:t>Lasso Regression</a:t>
            </a:r>
            <a:br>
              <a:rPr lang="en-IN" dirty="0"/>
            </a:br>
            <a:r>
              <a:rPr lang="en-IN" dirty="0"/>
              <a:t>Polynomial Regression</a:t>
            </a:r>
            <a:br>
              <a:rPr lang="en-IN" dirty="0"/>
            </a:br>
            <a:r>
              <a:rPr lang="en-IN" dirty="0"/>
              <a:t>Bayesian Linear Regression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31135E-5A45-3480-AA36-D41C65AC8E9F}"/>
              </a:ext>
            </a:extLst>
          </p:cNvPr>
          <p:cNvSpPr txBox="1"/>
          <p:nvPr/>
        </p:nvSpPr>
        <p:spPr>
          <a:xfrm>
            <a:off x="721325" y="2597939"/>
            <a:ext cx="40746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FFC000"/>
                </a:solidFill>
                <a:latin typeface="Algerian" panose="04020705040A02060702" pitchFamily="82" charset="0"/>
              </a:rPr>
              <a:t>Types of classification algorithms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0E256A-D316-55F0-276C-61D8B5A2C33E}"/>
              </a:ext>
            </a:extLst>
          </p:cNvPr>
          <p:cNvSpPr txBox="1"/>
          <p:nvPr/>
        </p:nvSpPr>
        <p:spPr>
          <a:xfrm>
            <a:off x="6452044" y="2570916"/>
            <a:ext cx="45817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FFC000"/>
                </a:solidFill>
                <a:latin typeface="Algerian" panose="04020705040A02060702" pitchFamily="82" charset="0"/>
              </a:rPr>
              <a:t>Types of Regression algorithms</a:t>
            </a:r>
          </a:p>
        </p:txBody>
      </p:sp>
    </p:spTree>
    <p:extLst>
      <p:ext uri="{BB962C8B-B14F-4D97-AF65-F5344CB8AC3E}">
        <p14:creationId xmlns:p14="http://schemas.microsoft.com/office/powerpoint/2010/main" val="72477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9454A-6AD6-365D-6572-E9E548353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r="489"/>
          <a:stretch/>
        </p:blipFill>
        <p:spPr>
          <a:xfrm>
            <a:off x="0" y="9331"/>
            <a:ext cx="12192000" cy="6923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80184-E835-575C-9F41-0916EC0B2C85}"/>
              </a:ext>
            </a:extLst>
          </p:cNvPr>
          <p:cNvSpPr txBox="1"/>
          <p:nvPr/>
        </p:nvSpPr>
        <p:spPr>
          <a:xfrm>
            <a:off x="3907001" y="188745"/>
            <a:ext cx="5246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lgerian" panose="04020705040A02060702" pitchFamily="82" charset="0"/>
              </a:rPr>
              <a:t>unsupervised  learning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F9DEA0-DC1B-82C9-12BB-70ABA045A19D}"/>
              </a:ext>
            </a:extLst>
          </p:cNvPr>
          <p:cNvSpPr txBox="1"/>
          <p:nvPr/>
        </p:nvSpPr>
        <p:spPr>
          <a:xfrm>
            <a:off x="2357923" y="740632"/>
            <a:ext cx="747615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The goal is to </a:t>
            </a:r>
            <a:r>
              <a:rPr lang="en-US" sz="2800" b="1" dirty="0">
                <a:solidFill>
                  <a:srgbClr val="00B0F0"/>
                </a:solidFill>
              </a:rPr>
              <a:t>find hidden patterns, structures, or relationships</a:t>
            </a:r>
            <a:r>
              <a:rPr lang="en-US" sz="2800" dirty="0">
                <a:solidFill>
                  <a:srgbClr val="00B0F0"/>
                </a:solidFill>
              </a:rPr>
              <a:t> in the data without predefined output labels.</a:t>
            </a:r>
            <a:endParaRPr lang="en-IN" sz="2800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F1F095-A852-F793-E73D-4F3E79586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625" y="3065789"/>
            <a:ext cx="4086225" cy="3590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85317A-6A39-6F8D-D426-FF1B0CDC5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81" y="3065789"/>
            <a:ext cx="4153094" cy="3590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E1A306-1A91-0CCB-3498-919B9B228C48}"/>
              </a:ext>
            </a:extLst>
          </p:cNvPr>
          <p:cNvSpPr txBox="1"/>
          <p:nvPr/>
        </p:nvSpPr>
        <p:spPr>
          <a:xfrm>
            <a:off x="5194820" y="2227883"/>
            <a:ext cx="2083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How it works??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9333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68489F-9211-A95E-B79B-A8609FAA8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1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EAFB57-12E6-DE79-33B4-3E7A8239F583}"/>
              </a:ext>
            </a:extLst>
          </p:cNvPr>
          <p:cNvSpPr txBox="1"/>
          <p:nvPr/>
        </p:nvSpPr>
        <p:spPr>
          <a:xfrm>
            <a:off x="1527888" y="179228"/>
            <a:ext cx="88633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Algerian" panose="04020705040A02060702" pitchFamily="82" charset="0"/>
              </a:rPr>
              <a:t>unsupervised Learning algorithm types</a:t>
            </a:r>
            <a:endParaRPr lang="en-IN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3F9E6-6A82-29C9-D797-091E882FF3FD}"/>
              </a:ext>
            </a:extLst>
          </p:cNvPr>
          <p:cNvSpPr txBox="1"/>
          <p:nvPr/>
        </p:nvSpPr>
        <p:spPr>
          <a:xfrm>
            <a:off x="1378598" y="1030040"/>
            <a:ext cx="38558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99FF"/>
                </a:solidFill>
                <a:latin typeface="Algerian" panose="04020705040A02060702" pitchFamily="82" charset="0"/>
              </a:rPr>
              <a:t>Clustering algorithm </a:t>
            </a:r>
            <a:endParaRPr lang="en-IN" sz="2000" dirty="0">
              <a:solidFill>
                <a:srgbClr val="0099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3BB957-150F-09DB-A934-7114DD9760F9}"/>
              </a:ext>
            </a:extLst>
          </p:cNvPr>
          <p:cNvSpPr txBox="1"/>
          <p:nvPr/>
        </p:nvSpPr>
        <p:spPr>
          <a:xfrm>
            <a:off x="6750698" y="1005721"/>
            <a:ext cx="37851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99FF"/>
                </a:solidFill>
                <a:latin typeface="Algerian" panose="04020705040A02060702" pitchFamily="82" charset="0"/>
              </a:rPr>
              <a:t>association algorithm </a:t>
            </a:r>
            <a:endParaRPr lang="en-IN" sz="2000" dirty="0">
              <a:solidFill>
                <a:srgbClr val="0099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0420AF-5D87-E961-7CEE-CA955E3E8AF9}"/>
              </a:ext>
            </a:extLst>
          </p:cNvPr>
          <p:cNvSpPr txBox="1"/>
          <p:nvPr/>
        </p:nvSpPr>
        <p:spPr>
          <a:xfrm>
            <a:off x="592589" y="1641126"/>
            <a:ext cx="53207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groups similar data points into </a:t>
            </a:r>
            <a:r>
              <a:rPr lang="en-US" b="1" dirty="0"/>
              <a:t>clusters</a:t>
            </a:r>
            <a:r>
              <a:rPr lang="en-US" dirty="0"/>
              <a:t> such that items in the same cluster are more similar to each other than to those in other cluster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911AD3-4541-4E9C-E15C-2E6CC17AF21A}"/>
              </a:ext>
            </a:extLst>
          </p:cNvPr>
          <p:cNvSpPr txBox="1"/>
          <p:nvPr/>
        </p:nvSpPr>
        <p:spPr>
          <a:xfrm>
            <a:off x="5959539" y="1654451"/>
            <a:ext cx="5087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finds </a:t>
            </a:r>
            <a:r>
              <a:rPr lang="en-US" b="1" dirty="0"/>
              <a:t>relationships or co-occurrences</a:t>
            </a:r>
            <a:r>
              <a:rPr lang="en-US" dirty="0"/>
              <a:t> among variables in large datasets.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0FC4EA-81FC-ECD3-572E-1315B759DA37}"/>
              </a:ext>
            </a:extLst>
          </p:cNvPr>
          <p:cNvSpPr txBox="1"/>
          <p:nvPr/>
        </p:nvSpPr>
        <p:spPr>
          <a:xfrm>
            <a:off x="1257299" y="2698088"/>
            <a:ext cx="4098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FFC000"/>
                </a:solidFill>
                <a:latin typeface="Algerian" panose="04020705040A02060702" pitchFamily="82" charset="0"/>
              </a:rPr>
              <a:t>Types of clustering algorithms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4F404C-A4BE-B8E3-4ECA-007F5DD81B0C}"/>
              </a:ext>
            </a:extLst>
          </p:cNvPr>
          <p:cNvSpPr txBox="1"/>
          <p:nvPr/>
        </p:nvSpPr>
        <p:spPr>
          <a:xfrm>
            <a:off x="6613069" y="2654604"/>
            <a:ext cx="4612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FFC000"/>
                </a:solidFill>
                <a:latin typeface="Algerian" panose="04020705040A02060702" pitchFamily="82" charset="0"/>
              </a:rPr>
              <a:t>Types of </a:t>
            </a:r>
            <a:r>
              <a:rPr lang="en-IN" dirty="0">
                <a:solidFill>
                  <a:srgbClr val="FFC000"/>
                </a:solidFill>
                <a:latin typeface="Algerian" panose="04020705040A02060702" pitchFamily="82" charset="0"/>
              </a:rPr>
              <a:t>association</a:t>
            </a:r>
            <a:r>
              <a:rPr lang="en-IN" sz="1800" dirty="0">
                <a:solidFill>
                  <a:srgbClr val="FFC000"/>
                </a:solidFill>
                <a:latin typeface="Algerian" panose="04020705040A02060702" pitchFamily="82" charset="0"/>
              </a:rPr>
              <a:t> algorithms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997054-A70A-33D0-1B64-37E5B3028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0" y="3438331"/>
            <a:ext cx="1910834" cy="17646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38D543-CFF5-98C8-F7E6-F45A68B47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384" y="3438331"/>
            <a:ext cx="1910834" cy="17652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7157CE-433E-E628-2B15-9C07DC570F9F}"/>
              </a:ext>
            </a:extLst>
          </p:cNvPr>
          <p:cNvSpPr txBox="1"/>
          <p:nvPr/>
        </p:nvSpPr>
        <p:spPr>
          <a:xfrm>
            <a:off x="2566890" y="3382640"/>
            <a:ext cx="35946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Hierarchical clustering</a:t>
            </a:r>
            <a:br>
              <a:rPr lang="en-IN" dirty="0"/>
            </a:br>
            <a:r>
              <a:rPr lang="en-IN" dirty="0"/>
              <a:t>K-means clustering</a:t>
            </a:r>
            <a:br>
              <a:rPr lang="en-IN" dirty="0"/>
            </a:br>
            <a:r>
              <a:rPr lang="en-IN" dirty="0"/>
              <a:t>K-NN (k nearest neighbours)</a:t>
            </a:r>
            <a:br>
              <a:rPr lang="en-IN" dirty="0"/>
            </a:br>
            <a:r>
              <a:rPr lang="en-IN" dirty="0"/>
              <a:t>Principal Component Analysis</a:t>
            </a:r>
            <a:br>
              <a:rPr lang="en-IN" dirty="0"/>
            </a:br>
            <a:r>
              <a:rPr lang="en-IN" dirty="0"/>
              <a:t>Singular Value Decomposition</a:t>
            </a:r>
            <a:br>
              <a:rPr lang="en-IN" dirty="0"/>
            </a:br>
            <a:r>
              <a:rPr lang="en-IN" dirty="0"/>
              <a:t>Independent Component 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5F731F-4CC3-E6E3-6DD4-170477DD3930}"/>
              </a:ext>
            </a:extLst>
          </p:cNvPr>
          <p:cNvSpPr txBox="1"/>
          <p:nvPr/>
        </p:nvSpPr>
        <p:spPr>
          <a:xfrm>
            <a:off x="8305218" y="3649399"/>
            <a:ext cx="3463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Apriori</a:t>
            </a:r>
            <a:br>
              <a:rPr lang="en-IN" dirty="0"/>
            </a:br>
            <a:r>
              <a:rPr lang="en-IN" dirty="0"/>
              <a:t>Eclat</a:t>
            </a:r>
            <a:br>
              <a:rPr lang="en-IN" dirty="0"/>
            </a:br>
            <a:r>
              <a:rPr lang="en-IN" dirty="0"/>
              <a:t>FP Growth Algorithm</a:t>
            </a:r>
          </a:p>
        </p:txBody>
      </p:sp>
    </p:spTree>
    <p:extLst>
      <p:ext uri="{BB962C8B-B14F-4D97-AF65-F5344CB8AC3E}">
        <p14:creationId xmlns:p14="http://schemas.microsoft.com/office/powerpoint/2010/main" val="3046655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BA0F4-79BA-6A8D-590C-EC93EB098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ABE277-E94F-DE3C-043B-5FE938C28158}"/>
              </a:ext>
            </a:extLst>
          </p:cNvPr>
          <p:cNvSpPr txBox="1"/>
          <p:nvPr/>
        </p:nvSpPr>
        <p:spPr>
          <a:xfrm>
            <a:off x="3664598" y="221215"/>
            <a:ext cx="5507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lgerian" panose="04020705040A02060702" pitchFamily="82" charset="0"/>
              </a:rPr>
              <a:t>reinforcement  learning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B0CA65-6309-FBCF-6D55-844729D53165}"/>
              </a:ext>
            </a:extLst>
          </p:cNvPr>
          <p:cNvSpPr txBox="1"/>
          <p:nvPr/>
        </p:nvSpPr>
        <p:spPr>
          <a:xfrm>
            <a:off x="2821344" y="769086"/>
            <a:ext cx="68789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 Reinforcement Learning is a type of machine learning     where an </a:t>
            </a:r>
            <a:r>
              <a:rPr lang="en-US" b="1" dirty="0">
                <a:solidFill>
                  <a:srgbClr val="00B0F0"/>
                </a:solidFill>
              </a:rPr>
              <a:t>agent learns by interacting with an environment</a:t>
            </a:r>
            <a:r>
              <a:rPr lang="en-US" dirty="0">
                <a:solidFill>
                  <a:srgbClr val="00B0F0"/>
                </a:solidFill>
              </a:rPr>
              <a:t>. The agent takes </a:t>
            </a:r>
            <a:r>
              <a:rPr lang="en-US" b="1" dirty="0">
                <a:solidFill>
                  <a:srgbClr val="00B0F0"/>
                </a:solidFill>
              </a:rPr>
              <a:t>actions</a:t>
            </a:r>
            <a:r>
              <a:rPr lang="en-US" dirty="0">
                <a:solidFill>
                  <a:srgbClr val="00B0F0"/>
                </a:solidFill>
              </a:rPr>
              <a:t>, receives </a:t>
            </a:r>
            <a:r>
              <a:rPr lang="en-US" b="1" dirty="0">
                <a:solidFill>
                  <a:srgbClr val="00B0F0"/>
                </a:solidFill>
              </a:rPr>
              <a:t>rewards/penalties</a:t>
            </a:r>
            <a:r>
              <a:rPr lang="en-US" dirty="0">
                <a:solidFill>
                  <a:srgbClr val="00B0F0"/>
                </a:solidFill>
              </a:rPr>
              <a:t>, and improves its strategy (policy) to maximize cumulative reward.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F74AB3-FB0E-D755-D612-48762971ABCB}"/>
              </a:ext>
            </a:extLst>
          </p:cNvPr>
          <p:cNvSpPr txBox="1"/>
          <p:nvPr/>
        </p:nvSpPr>
        <p:spPr>
          <a:xfrm>
            <a:off x="149291" y="1958075"/>
            <a:ext cx="587323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Bahnschrift Condensed" panose="020B0502040204020203" pitchFamily="34" charset="0"/>
              </a:rPr>
              <a:t>Key Terms in Reinforcement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highlight>
                  <a:srgbClr val="C0C0C0"/>
                </a:highlight>
              </a:rPr>
              <a:t>Agent</a:t>
            </a:r>
            <a:br>
              <a:rPr lang="en-US" dirty="0"/>
            </a:br>
            <a:r>
              <a:rPr lang="en-US" dirty="0"/>
              <a:t>An entity that can perceive or explore the environment and act upon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highlight>
                  <a:srgbClr val="C0C0C0"/>
                </a:highlight>
              </a:rPr>
              <a:t>Environment</a:t>
            </a:r>
            <a:br>
              <a:rPr lang="en-US" dirty="0"/>
            </a:br>
            <a:r>
              <a:rPr lang="en-US" dirty="0"/>
              <a:t>The situation or world in which the agent exists.</a:t>
            </a:r>
            <a:br>
              <a:rPr lang="en-US" dirty="0"/>
            </a:br>
            <a:r>
              <a:rPr lang="en-US" dirty="0"/>
              <a:t>👉 In RL, the environment is often </a:t>
            </a:r>
            <a:r>
              <a:rPr lang="en-US" b="1" dirty="0"/>
              <a:t>stochastic</a:t>
            </a:r>
            <a:r>
              <a:rPr lang="en-US" dirty="0"/>
              <a:t> (random in nature).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highlight>
                  <a:srgbClr val="C0C0C0"/>
                </a:highlight>
              </a:rPr>
              <a:t>Action</a:t>
            </a:r>
            <a:br>
              <a:rPr lang="en-US" dirty="0"/>
            </a:br>
            <a:r>
              <a:rPr lang="en-US" dirty="0"/>
              <a:t>The possible moves or decisions taken by the agent within the environment.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highlight>
                  <a:srgbClr val="C0C0C0"/>
                </a:highlight>
              </a:rPr>
              <a:t>State</a:t>
            </a:r>
            <a:br>
              <a:rPr lang="en-US" dirty="0"/>
            </a:br>
            <a:r>
              <a:rPr lang="en-US" dirty="0"/>
              <a:t>The condition or situation returned by the environment after each action taken by the agent.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highlight>
                  <a:srgbClr val="C0C0C0"/>
                </a:highlight>
              </a:rPr>
              <a:t>Reward</a:t>
            </a:r>
            <a:br>
              <a:rPr lang="en-US" dirty="0"/>
            </a:br>
            <a:r>
              <a:rPr lang="en-US" dirty="0"/>
              <a:t>The feedback given to the agent by the environment, used to evaluate the action.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4CC3E-A9E2-78B7-6CD1-E0FD27A1DBDD}"/>
              </a:ext>
            </a:extLst>
          </p:cNvPr>
          <p:cNvSpPr txBox="1"/>
          <p:nvPr/>
        </p:nvSpPr>
        <p:spPr>
          <a:xfrm>
            <a:off x="6698602" y="2274660"/>
            <a:ext cx="5409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👉 Positive reward = good action;</a:t>
            </a:r>
            <a:br>
              <a:rPr lang="en-US" sz="1800" dirty="0"/>
            </a:br>
            <a:r>
              <a:rPr lang="en-US" sz="1800" dirty="0"/>
              <a:t>         Negative reward = bad 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highlight>
                  <a:srgbClr val="C0C0C0"/>
                </a:highlight>
              </a:rPr>
              <a:t>Policy</a:t>
            </a:r>
            <a:br>
              <a:rPr lang="en-US" dirty="0"/>
            </a:br>
            <a:r>
              <a:rPr lang="en-US" dirty="0"/>
              <a:t>A strategy or rule that the agent follows to decide the next action based on the current state.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0000"/>
                </a:solidFill>
                <a:highlight>
                  <a:srgbClr val="C0C0C0"/>
                </a:highlight>
              </a:rPr>
              <a:t>Value</a:t>
            </a:r>
            <a:br>
              <a:rPr lang="en-US" sz="1800" dirty="0"/>
            </a:br>
            <a:r>
              <a:rPr lang="en-US" sz="1800" dirty="0"/>
              <a:t>The expected </a:t>
            </a:r>
            <a:r>
              <a:rPr lang="en-US" sz="1800" b="1" dirty="0"/>
              <a:t>long-term return</a:t>
            </a:r>
            <a:r>
              <a:rPr lang="en-US" sz="1800" dirty="0"/>
              <a:t> (future rewards) with a discount factor,</a:t>
            </a:r>
            <a:br>
              <a:rPr lang="en-US" sz="1800" dirty="0"/>
            </a:br>
            <a:r>
              <a:rPr lang="en-US" sz="1800" dirty="0"/>
              <a:t>unlike reward which is short-term.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0000"/>
                </a:solidFill>
                <a:highlight>
                  <a:srgbClr val="C0C0C0"/>
                </a:highlight>
              </a:rPr>
              <a:t>Q-Value (Action-Value)</a:t>
            </a:r>
            <a:br>
              <a:rPr lang="en-US" sz="1800" dirty="0"/>
            </a:br>
            <a:r>
              <a:rPr lang="en-US" sz="1800" dirty="0"/>
              <a:t>Similar to the value function but considers the </a:t>
            </a:r>
            <a:r>
              <a:rPr lang="en-US" sz="1800" b="1" dirty="0"/>
              <a:t>current state + chosen action</a:t>
            </a:r>
            <a:r>
              <a:rPr lang="en-US" sz="1800" dirty="0"/>
              <a:t> as parameters.</a:t>
            </a:r>
          </a:p>
        </p:txBody>
      </p:sp>
    </p:spTree>
    <p:extLst>
      <p:ext uri="{BB962C8B-B14F-4D97-AF65-F5344CB8AC3E}">
        <p14:creationId xmlns:p14="http://schemas.microsoft.com/office/powerpoint/2010/main" val="626881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86000">
              <a:srgbClr val="10253F"/>
            </a:gs>
            <a:gs pos="77000">
              <a:schemeClr val="bg2"/>
            </a:gs>
            <a:gs pos="19000">
              <a:schemeClr val="bg2"/>
            </a:gs>
            <a:gs pos="96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941341-74F6-C29C-5CD2-FD628BCD2ECD}"/>
              </a:ext>
            </a:extLst>
          </p:cNvPr>
          <p:cNvSpPr txBox="1"/>
          <p:nvPr/>
        </p:nvSpPr>
        <p:spPr>
          <a:xfrm>
            <a:off x="3978729" y="136058"/>
            <a:ext cx="3981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lgerian" panose="04020705040A02060702" pitchFamily="82" charset="0"/>
              </a:rPr>
              <a:t>Data preprocessing</a:t>
            </a:r>
            <a:endParaRPr lang="en-IN" sz="2800" dirty="0"/>
          </a:p>
        </p:txBody>
      </p:sp>
      <p:sp>
        <p:nvSpPr>
          <p:cNvPr id="5" name="Callout: Down Arrow 4">
            <a:extLst>
              <a:ext uri="{FF2B5EF4-FFF2-40B4-BE49-F238E27FC236}">
                <a16:creationId xmlns:a16="http://schemas.microsoft.com/office/drawing/2014/main" id="{CD71E111-E06A-02AC-7AF0-72AE1CE50E78}"/>
              </a:ext>
            </a:extLst>
          </p:cNvPr>
          <p:cNvSpPr/>
          <p:nvPr/>
        </p:nvSpPr>
        <p:spPr>
          <a:xfrm>
            <a:off x="783435" y="887298"/>
            <a:ext cx="2491273" cy="1474236"/>
          </a:xfrm>
          <a:prstGeom prst="downArrowCallou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Callout: Down Arrow 5">
            <a:extLst>
              <a:ext uri="{FF2B5EF4-FFF2-40B4-BE49-F238E27FC236}">
                <a16:creationId xmlns:a16="http://schemas.microsoft.com/office/drawing/2014/main" id="{2F33AEDA-61F2-4DC7-BE42-9CDD4150648B}"/>
              </a:ext>
            </a:extLst>
          </p:cNvPr>
          <p:cNvSpPr/>
          <p:nvPr/>
        </p:nvSpPr>
        <p:spPr>
          <a:xfrm>
            <a:off x="8484518" y="892956"/>
            <a:ext cx="2491273" cy="1474236"/>
          </a:xfrm>
          <a:prstGeom prst="downArrowCallout">
            <a:avLst/>
          </a:prstGeom>
          <a:gradFill flip="none" rotWithShape="1">
            <a:gsLst>
              <a:gs pos="0">
                <a:srgbClr val="0099FF">
                  <a:tint val="66000"/>
                  <a:satMod val="160000"/>
                </a:srgbClr>
              </a:gs>
              <a:gs pos="50000">
                <a:srgbClr val="0099FF">
                  <a:tint val="44500"/>
                  <a:satMod val="160000"/>
                </a:srgbClr>
              </a:gs>
              <a:gs pos="100000">
                <a:srgbClr val="0099FF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Callout: Down Arrow 6">
            <a:extLst>
              <a:ext uri="{FF2B5EF4-FFF2-40B4-BE49-F238E27FC236}">
                <a16:creationId xmlns:a16="http://schemas.microsoft.com/office/drawing/2014/main" id="{64B95832-8076-C1E7-D0F1-70F6321415F4}"/>
              </a:ext>
            </a:extLst>
          </p:cNvPr>
          <p:cNvSpPr/>
          <p:nvPr/>
        </p:nvSpPr>
        <p:spPr>
          <a:xfrm>
            <a:off x="4723818" y="887298"/>
            <a:ext cx="2491273" cy="1474236"/>
          </a:xfrm>
          <a:prstGeom prst="downArrowCallout">
            <a:avLst/>
          </a:prstGeom>
          <a:gradFill flip="none" rotWithShape="1">
            <a:gsLst>
              <a:gs pos="0">
                <a:srgbClr val="0099FF">
                  <a:tint val="66000"/>
                  <a:satMod val="160000"/>
                </a:srgbClr>
              </a:gs>
              <a:gs pos="50000">
                <a:srgbClr val="0099FF">
                  <a:tint val="44500"/>
                  <a:satMod val="160000"/>
                </a:srgbClr>
              </a:gs>
              <a:gs pos="100000">
                <a:srgbClr val="0099FF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C080A-CD47-D175-59DB-ABC611451605}"/>
              </a:ext>
            </a:extLst>
          </p:cNvPr>
          <p:cNvSpPr txBox="1"/>
          <p:nvPr/>
        </p:nvSpPr>
        <p:spPr>
          <a:xfrm>
            <a:off x="1050252" y="1179493"/>
            <a:ext cx="2027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Algerian" panose="04020705040A02060702" pitchFamily="82" charset="0"/>
              </a:rPr>
              <a:t>Data cleaning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955A5B-42B5-D246-1F5D-71A52DECA38D}"/>
              </a:ext>
            </a:extLst>
          </p:cNvPr>
          <p:cNvSpPr txBox="1"/>
          <p:nvPr/>
        </p:nvSpPr>
        <p:spPr>
          <a:xfrm>
            <a:off x="9145826" y="1146496"/>
            <a:ext cx="1168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Algerian" panose="04020705040A02060702" pitchFamily="82" charset="0"/>
              </a:rPr>
              <a:t>scaling</a:t>
            </a:r>
            <a:r>
              <a:rPr lang="en-US" sz="1800" b="1" dirty="0">
                <a:latin typeface="Algerian" panose="04020705040A02060702" pitchFamily="82" charset="0"/>
              </a:rPr>
              <a:t>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30956F-147F-D66E-85B6-00B51A811A40}"/>
              </a:ext>
            </a:extLst>
          </p:cNvPr>
          <p:cNvSpPr txBox="1"/>
          <p:nvPr/>
        </p:nvSpPr>
        <p:spPr>
          <a:xfrm>
            <a:off x="4876412" y="954478"/>
            <a:ext cx="2186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Feature engineering</a:t>
            </a:r>
            <a:r>
              <a:rPr lang="en-US" sz="1800" b="1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6D1EE6EA-77FD-0D45-97CE-17988AD2B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168" y="2398966"/>
            <a:ext cx="377145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Removes duplicates, noise, and errors.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Handles missing values with mean/median/mode.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Ensures data consistency.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Example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: Fill missing salary with average ₹50,000.</a:t>
            </a: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7CE0494E-76A8-23BA-2921-D78BA5913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065" y="2271869"/>
            <a:ext cx="377145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Creates or modifies features for better learning.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Includes extraction, transformation, combination.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Improves model accuracy and interpretability.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Example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: From DOB → Age =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2025 – 1998 = 27.</a:t>
            </a: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4D8A6302-A8AE-DAF6-C6A6-0B969D824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1840" y="2251400"/>
            <a:ext cx="357205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Brings data into a common range/scale.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Prevents dominance of large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Two types: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Normalization &amp; Standardization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Example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</a:rPr>
              <a:t>: Marks 85/100 → 0.85 (normalized).</a:t>
            </a:r>
          </a:p>
        </p:txBody>
      </p:sp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id="{6348E7BB-03E1-0B40-2FDB-915F668D7C93}"/>
              </a:ext>
            </a:extLst>
          </p:cNvPr>
          <p:cNvSpPr/>
          <p:nvPr/>
        </p:nvSpPr>
        <p:spPr>
          <a:xfrm>
            <a:off x="450164" y="5405120"/>
            <a:ext cx="2011680" cy="1005840"/>
          </a:xfrm>
          <a:prstGeom prst="striped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Striped Right 29">
            <a:extLst>
              <a:ext uri="{FF2B5EF4-FFF2-40B4-BE49-F238E27FC236}">
                <a16:creationId xmlns:a16="http://schemas.microsoft.com/office/drawing/2014/main" id="{89948146-6DD8-FB7C-82E3-DD61E490E442}"/>
              </a:ext>
            </a:extLst>
          </p:cNvPr>
          <p:cNvSpPr/>
          <p:nvPr/>
        </p:nvSpPr>
        <p:spPr>
          <a:xfrm>
            <a:off x="2812371" y="5472862"/>
            <a:ext cx="2011680" cy="1005840"/>
          </a:xfrm>
          <a:prstGeom prst="striped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1" name="Arrow: Striped Right 30">
            <a:extLst>
              <a:ext uri="{FF2B5EF4-FFF2-40B4-BE49-F238E27FC236}">
                <a16:creationId xmlns:a16="http://schemas.microsoft.com/office/drawing/2014/main" id="{9A90DD1F-37BE-9844-D105-2A6B2CAA6307}"/>
              </a:ext>
            </a:extLst>
          </p:cNvPr>
          <p:cNvSpPr/>
          <p:nvPr/>
        </p:nvSpPr>
        <p:spPr>
          <a:xfrm>
            <a:off x="5223616" y="5472862"/>
            <a:ext cx="2142598" cy="1005840"/>
          </a:xfrm>
          <a:prstGeom prst="striped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Striped Right 31">
            <a:extLst>
              <a:ext uri="{FF2B5EF4-FFF2-40B4-BE49-F238E27FC236}">
                <a16:creationId xmlns:a16="http://schemas.microsoft.com/office/drawing/2014/main" id="{4776AF31-3C1B-FA83-F470-BAB1842E3634}"/>
              </a:ext>
            </a:extLst>
          </p:cNvPr>
          <p:cNvSpPr/>
          <p:nvPr/>
        </p:nvSpPr>
        <p:spPr>
          <a:xfrm>
            <a:off x="7718476" y="5467782"/>
            <a:ext cx="2011680" cy="1005840"/>
          </a:xfrm>
          <a:prstGeom prst="striped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E728ECCA-64FD-6750-B4F1-A3824F2AE107}"/>
              </a:ext>
            </a:extLst>
          </p:cNvPr>
          <p:cNvSpPr/>
          <p:nvPr/>
        </p:nvSpPr>
        <p:spPr>
          <a:xfrm>
            <a:off x="10099040" y="5405120"/>
            <a:ext cx="2011680" cy="1005840"/>
          </a:xfrm>
          <a:prstGeom prst="striped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767E3D-7754-7A4B-3281-80184E39D240}"/>
              </a:ext>
            </a:extLst>
          </p:cNvPr>
          <p:cNvSpPr txBox="1"/>
          <p:nvPr/>
        </p:nvSpPr>
        <p:spPr>
          <a:xfrm>
            <a:off x="841814" y="5719912"/>
            <a:ext cx="1228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Raw data</a:t>
            </a:r>
            <a:endParaRPr lang="en-IN" dirty="0">
              <a:latin typeface="Arial Narrow" panose="020B0606020202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126D85-06BC-38A9-BEBF-BFBE499188E7}"/>
              </a:ext>
            </a:extLst>
          </p:cNvPr>
          <p:cNvSpPr txBox="1"/>
          <p:nvPr/>
        </p:nvSpPr>
        <p:spPr>
          <a:xfrm>
            <a:off x="8234882" y="5780378"/>
            <a:ext cx="1097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scaling</a:t>
            </a:r>
            <a:endParaRPr lang="en-IN" dirty="0">
              <a:latin typeface="Arial Narrow" panose="020B0606020202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13511D-1914-01B8-09F4-EC54DE53FE46}"/>
              </a:ext>
            </a:extLst>
          </p:cNvPr>
          <p:cNvSpPr txBox="1"/>
          <p:nvPr/>
        </p:nvSpPr>
        <p:spPr>
          <a:xfrm>
            <a:off x="5356269" y="5780378"/>
            <a:ext cx="201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Feature engineering</a:t>
            </a:r>
            <a:endParaRPr lang="en-IN" dirty="0"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A84E23-9B4F-1429-7815-A4930592BF68}"/>
              </a:ext>
            </a:extLst>
          </p:cNvPr>
          <p:cNvSpPr txBox="1"/>
          <p:nvPr/>
        </p:nvSpPr>
        <p:spPr>
          <a:xfrm>
            <a:off x="3062263" y="5780378"/>
            <a:ext cx="1511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Data cleaning</a:t>
            </a:r>
            <a:endParaRPr lang="en-IN" dirty="0">
              <a:latin typeface="Arial Narrow" panose="020B0606020202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F2315-34CD-A757-6546-C0B6342D722C}"/>
              </a:ext>
            </a:extLst>
          </p:cNvPr>
          <p:cNvSpPr txBox="1"/>
          <p:nvPr/>
        </p:nvSpPr>
        <p:spPr>
          <a:xfrm>
            <a:off x="10417517" y="5719912"/>
            <a:ext cx="1374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Ready for ml</a:t>
            </a:r>
            <a:endParaRPr lang="en-IN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512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1123</TotalTime>
  <Words>1686</Words>
  <Application>Microsoft Office PowerPoint</Application>
  <PresentationFormat>Widescreen</PresentationFormat>
  <Paragraphs>195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Algerian</vt:lpstr>
      <vt:lpstr>Aptos Display</vt:lpstr>
      <vt:lpstr>Aptos Narrow</vt:lpstr>
      <vt:lpstr>Arial</vt:lpstr>
      <vt:lpstr>Arial Black</vt:lpstr>
      <vt:lpstr>Arial Narrow</vt:lpstr>
      <vt:lpstr>Bahnschrift Condensed</vt:lpstr>
      <vt:lpstr>Bodoni MT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Monolisa P</dc:creator>
  <cp:lastModifiedBy>Monolisa P</cp:lastModifiedBy>
  <cp:revision>3</cp:revision>
  <dcterms:created xsi:type="dcterms:W3CDTF">2025-10-02T12:09:16Z</dcterms:created>
  <dcterms:modified xsi:type="dcterms:W3CDTF">2025-10-05T08:02:11Z</dcterms:modified>
</cp:coreProperties>
</file>